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handoutMasterIdLst>
    <p:handoutMasterId r:id="rId48"/>
  </p:handoutMasterIdLst>
  <p:sldIdLst>
    <p:sldId id="261" r:id="rId2"/>
    <p:sldId id="309" r:id="rId3"/>
    <p:sldId id="326" r:id="rId4"/>
    <p:sldId id="327" r:id="rId5"/>
    <p:sldId id="334" r:id="rId6"/>
    <p:sldId id="341" r:id="rId7"/>
    <p:sldId id="342" r:id="rId8"/>
    <p:sldId id="331" r:id="rId9"/>
    <p:sldId id="328" r:id="rId10"/>
    <p:sldId id="330" r:id="rId11"/>
    <p:sldId id="329" r:id="rId12"/>
    <p:sldId id="343" r:id="rId13"/>
    <p:sldId id="340" r:id="rId14"/>
    <p:sldId id="285" r:id="rId15"/>
    <p:sldId id="310" r:id="rId16"/>
    <p:sldId id="290" r:id="rId17"/>
    <p:sldId id="303" r:id="rId18"/>
    <p:sldId id="302" r:id="rId19"/>
    <p:sldId id="312" r:id="rId20"/>
    <p:sldId id="318" r:id="rId21"/>
    <p:sldId id="319" r:id="rId22"/>
    <p:sldId id="320" r:id="rId23"/>
    <p:sldId id="296" r:id="rId24"/>
    <p:sldId id="305" r:id="rId25"/>
    <p:sldId id="339" r:id="rId26"/>
    <p:sldId id="346" r:id="rId27"/>
    <p:sldId id="322" r:id="rId28"/>
    <p:sldId id="317" r:id="rId29"/>
    <p:sldId id="323" r:id="rId30"/>
    <p:sldId id="324" r:id="rId31"/>
    <p:sldId id="336" r:id="rId32"/>
    <p:sldId id="304" r:id="rId33"/>
    <p:sldId id="306" r:id="rId34"/>
    <p:sldId id="294" r:id="rId35"/>
    <p:sldId id="301" r:id="rId36"/>
    <p:sldId id="348" r:id="rId37"/>
    <p:sldId id="349" r:id="rId38"/>
    <p:sldId id="344" r:id="rId39"/>
    <p:sldId id="345" r:id="rId40"/>
    <p:sldId id="338" r:id="rId41"/>
    <p:sldId id="293" r:id="rId42"/>
    <p:sldId id="307" r:id="rId43"/>
    <p:sldId id="262" r:id="rId44"/>
    <p:sldId id="300" r:id="rId45"/>
    <p:sldId id="347" r:id="rId46"/>
  </p:sldIdLst>
  <p:sldSz cx="9144000" cy="6858000" type="screen4x3"/>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1111"/>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85" autoAdjust="0"/>
    <p:restoredTop sz="84698" autoAdjust="0"/>
  </p:normalViewPr>
  <p:slideViewPr>
    <p:cSldViewPr>
      <p:cViewPr varScale="1">
        <p:scale>
          <a:sx n="62" d="100"/>
          <a:sy n="62" d="100"/>
        </p:scale>
        <p:origin x="-1266" y="-90"/>
      </p:cViewPr>
      <p:guideLst>
        <p:guide orient="horz" pos="2160"/>
        <p:guide pos="2880"/>
      </p:guideLst>
    </p:cSldViewPr>
  </p:slideViewPr>
  <p:outlineViewPr>
    <p:cViewPr>
      <p:scale>
        <a:sx n="33" d="100"/>
        <a:sy n="33" d="100"/>
      </p:scale>
      <p:origin x="0" y="1884"/>
    </p:cViewPr>
  </p:outlineViewPr>
  <p:notesTextViewPr>
    <p:cViewPr>
      <p:scale>
        <a:sx n="200" d="100"/>
        <a:sy n="200" d="100"/>
      </p:scale>
      <p:origin x="0" y="0"/>
    </p:cViewPr>
  </p:notesTextViewPr>
  <p:sorterViewPr>
    <p:cViewPr>
      <p:scale>
        <a:sx n="100" d="100"/>
        <a:sy n="100" d="100"/>
      </p:scale>
      <p:origin x="0" y="0"/>
    </p:cViewPr>
  </p:sorterViewPr>
  <p:notesViewPr>
    <p:cSldViewPr>
      <p:cViewPr varScale="1">
        <p:scale>
          <a:sx n="53" d="100"/>
          <a:sy n="53" d="100"/>
        </p:scale>
        <p:origin x="-285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3E67E45-5078-465C-B7BA-0FDACB13D86D}" type="datetimeFigureOut">
              <a:rPr lang="es-ES" smtClean="0"/>
              <a:t>05/04/2020</a:t>
            </a:fld>
            <a:endParaRPr lang="es-ES"/>
          </a:p>
        </p:txBody>
      </p:sp>
      <p:sp>
        <p:nvSpPr>
          <p:cNvPr id="4" name="3 Marcador de pie de página"/>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5" name="4 Marcador de número de diapositiva"/>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C9076A-D2EA-42B1-A435-61BA32801A51}" type="slidenum">
              <a:rPr lang="es-ES" smtClean="0"/>
              <a:t>‹Nº›</a:t>
            </a:fld>
            <a:endParaRPr lang="es-ES"/>
          </a:p>
        </p:txBody>
      </p:sp>
    </p:spTree>
    <p:extLst>
      <p:ext uri="{BB962C8B-B14F-4D97-AF65-F5344CB8AC3E}">
        <p14:creationId xmlns:p14="http://schemas.microsoft.com/office/powerpoint/2010/main" val="10493246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FA995F-7B26-4866-AA9E-71A6212E7D0F}" type="datetimeFigureOut">
              <a:rPr lang="es-ES" smtClean="0"/>
              <a:t>05/04/2020</a:t>
            </a:fld>
            <a:endParaRPr lang="es-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24FFA-CCD3-40A6-9F89-373AB3B20975}" type="slidenum">
              <a:rPr lang="es-ES" smtClean="0"/>
              <a:t>‹Nº›</a:t>
            </a:fld>
            <a:endParaRPr lang="es-ES"/>
          </a:p>
        </p:txBody>
      </p:sp>
    </p:spTree>
    <p:extLst>
      <p:ext uri="{BB962C8B-B14F-4D97-AF65-F5344CB8AC3E}">
        <p14:creationId xmlns:p14="http://schemas.microsoft.com/office/powerpoint/2010/main" val="1849212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Buenos días y bienvenidos,</a:t>
            </a:r>
          </a:p>
          <a:p>
            <a:r>
              <a:rPr lang="es-ES" sz="1200" kern="1200" dirty="0" smtClean="0">
                <a:solidFill>
                  <a:schemeClr val="tx1"/>
                </a:solidFill>
                <a:effectLst/>
                <a:latin typeface="+mn-lt"/>
                <a:ea typeface="+mn-ea"/>
                <a:cs typeface="+mn-cs"/>
              </a:rPr>
              <a:t>Este es el segundo día conviviendo, y muchos de vosotros ya me conocíais pero para quien viva en su burbuja, mi nombre es Manuel Ballesteros. Voy a presentar algo que me produce pasión en mí día a día: Mi trabajo en RF Explorer.</a:t>
            </a:r>
          </a:p>
          <a:p>
            <a:r>
              <a:rPr lang="es-ES" sz="1200" kern="1200" dirty="0" smtClean="0">
                <a:solidFill>
                  <a:schemeClr val="tx1"/>
                </a:solidFill>
                <a:effectLst/>
                <a:latin typeface="+mn-lt"/>
                <a:ea typeface="+mn-ea"/>
                <a:cs typeface="+mn-cs"/>
              </a:rPr>
              <a:t>También quería aclarar que aunque trabajo allí y voy a hablar de modelos concretos, no soy comercial ni llevo comisión. Quiero decir que los precios que coloco son sacados de la web y puramente orientativos. Por tanto quiero mostrar aquello que he aprendido y que me parece tan interesante.</a:t>
            </a:r>
          </a:p>
          <a:p>
            <a:r>
              <a:rPr lang="es-ES" sz="1200" kern="1200" dirty="0" smtClean="0">
                <a:solidFill>
                  <a:schemeClr val="tx1"/>
                </a:solidFill>
                <a:effectLst/>
                <a:latin typeface="+mn-lt"/>
                <a:ea typeface="+mn-ea"/>
                <a:cs typeface="+mn-cs"/>
              </a:rPr>
              <a:t>Esta presentación se va a organizar de la siguiente manera. Se partirá de una breve introducción con definiciones, y hablaremos de distintos modelos, enfocándonos en distintas herramientas.  Tendremos dos pequeñas paradas en la presentación con dos demostraciones en vivo. </a:t>
            </a:r>
          </a:p>
          <a:p>
            <a:endParaRPr lang="es-ES" dirty="0" smtClean="0"/>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a:t>
            </a:fld>
            <a:endParaRPr lang="es-ES" dirty="0"/>
          </a:p>
        </p:txBody>
      </p:sp>
    </p:spTree>
    <p:extLst>
      <p:ext uri="{BB962C8B-B14F-4D97-AF65-F5344CB8AC3E}">
        <p14:creationId xmlns:p14="http://schemas.microsoft.com/office/powerpoint/2010/main" val="14663070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Una vez visto el analizador y ver lo sencillo que es me diréis. ¿Y si se me queda corto? ¿Y si yo quiero montar un puesto de laboratorio y mejorar características? Pues sencillo puedes. Sabemos que todo el mundo tiene acceso a un ordenador por lo que hemos diseñado un software totalmente compatible y que aporta funcionalidad. Tratamiento de imagen, guardar capturas en ficheros, marcadores en frecuencia inteligentes, pantalla </a:t>
            </a:r>
            <a:r>
              <a:rPr lang="es-ES" sz="1200" kern="1200" dirty="0" err="1" smtClean="0">
                <a:solidFill>
                  <a:schemeClr val="tx1"/>
                </a:solidFill>
                <a:effectLst/>
                <a:latin typeface="+mn-lt"/>
                <a:ea typeface="+mn-ea"/>
                <a:cs typeface="+mn-cs"/>
              </a:rPr>
              <a:t>waterfall</a:t>
            </a:r>
            <a:r>
              <a:rPr lang="es-ES" sz="1200" kern="1200" dirty="0" smtClean="0">
                <a:solidFill>
                  <a:schemeClr val="tx1"/>
                </a:solidFill>
                <a:effectLst/>
                <a:latin typeface="+mn-lt"/>
                <a:ea typeface="+mn-ea"/>
                <a:cs typeface="+mn-cs"/>
              </a:rPr>
              <a:t>, personalización en definitiva.</a:t>
            </a:r>
          </a:p>
          <a:p>
            <a:r>
              <a:rPr lang="es-ES" sz="1200" kern="1200" dirty="0" smtClean="0">
                <a:solidFill>
                  <a:schemeClr val="tx1"/>
                </a:solidFill>
                <a:effectLst/>
                <a:latin typeface="+mn-lt"/>
                <a:ea typeface="+mn-ea"/>
                <a:cs typeface="+mn-cs"/>
              </a:rPr>
              <a:t>El Software está diseñado en </a:t>
            </a:r>
            <a:r>
              <a:rPr lang="es-ES" sz="1200" kern="1200" dirty="0" err="1" smtClean="0">
                <a:solidFill>
                  <a:schemeClr val="tx1"/>
                </a:solidFill>
                <a:effectLst/>
                <a:latin typeface="+mn-lt"/>
                <a:ea typeface="+mn-ea"/>
                <a:cs typeface="+mn-cs"/>
              </a:rPr>
              <a:t>.net</a:t>
            </a:r>
            <a:r>
              <a:rPr lang="es-ES" sz="1200" kern="1200" dirty="0" smtClean="0">
                <a:solidFill>
                  <a:schemeClr val="tx1"/>
                </a:solidFill>
                <a:effectLst/>
                <a:latin typeface="+mn-lt"/>
                <a:ea typeface="+mn-ea"/>
                <a:cs typeface="+mn-cs"/>
              </a:rPr>
              <a:t> con el lenguaje C# y utilizando el IDE de Visual Studio. Y lo más importante es Software libre. Es gratuito y puedes ver como lo hemos diseñado en </a:t>
            </a:r>
            <a:r>
              <a:rPr lang="es-ES" sz="1200" kern="1200" dirty="0" err="1" smtClean="0">
                <a:solidFill>
                  <a:schemeClr val="tx1"/>
                </a:solidFill>
                <a:effectLst/>
                <a:latin typeface="+mn-lt"/>
                <a:ea typeface="+mn-ea"/>
                <a:cs typeface="+mn-cs"/>
              </a:rPr>
              <a:t>Github</a:t>
            </a:r>
            <a:r>
              <a:rPr lang="es-ES" sz="1200" kern="1200" dirty="0" smtClean="0">
                <a:solidFill>
                  <a:schemeClr val="tx1"/>
                </a:solidFill>
                <a:effectLst/>
                <a:latin typeface="+mn-lt"/>
                <a:ea typeface="+mn-ea"/>
                <a:cs typeface="+mn-cs"/>
              </a:rPr>
              <a:t>. </a:t>
            </a:r>
          </a:p>
          <a:p>
            <a:r>
              <a:rPr lang="es-ES" sz="1200" kern="1200" dirty="0" smtClean="0">
                <a:solidFill>
                  <a:schemeClr val="tx1"/>
                </a:solidFill>
                <a:effectLst/>
                <a:latin typeface="+mn-lt"/>
                <a:ea typeface="+mn-ea"/>
                <a:cs typeface="+mn-cs"/>
              </a:rPr>
              <a:t>Partí de cero y ahora me siento cómodo con una aplicación con 40 clases distintas, y que en la clase principal tiene 15.000 líneas de código.</a:t>
            </a:r>
          </a:p>
          <a:p>
            <a:pPr lvl="0">
              <a:spcBef>
                <a:spcPts val="0"/>
              </a:spcBef>
              <a:buNone/>
            </a:pPr>
            <a:endParaRPr dirty="0"/>
          </a:p>
        </p:txBody>
      </p:sp>
    </p:spTree>
    <p:extLst>
      <p:ext uri="{BB962C8B-B14F-4D97-AF65-F5344CB8AC3E}">
        <p14:creationId xmlns:p14="http://schemas.microsoft.com/office/powerpoint/2010/main" val="39361479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Os voy a enseñar unas imágenes:</a:t>
            </a:r>
          </a:p>
          <a:p>
            <a:pPr lvl="0"/>
            <a:r>
              <a:rPr lang="es-ES" sz="1200" kern="1200" dirty="0" smtClean="0">
                <a:solidFill>
                  <a:schemeClr val="tx1"/>
                </a:solidFill>
                <a:effectLst/>
                <a:latin typeface="+mn-lt"/>
                <a:ea typeface="+mn-ea"/>
                <a:cs typeface="+mn-cs"/>
              </a:rPr>
              <a:t>Canales de FM - ¿Qué es?</a:t>
            </a:r>
          </a:p>
          <a:p>
            <a:pPr lvl="0"/>
            <a:r>
              <a:rPr lang="es-ES" sz="1200" kern="1200" dirty="0" smtClean="0">
                <a:solidFill>
                  <a:schemeClr val="tx1"/>
                </a:solidFill>
                <a:effectLst/>
                <a:latin typeface="+mn-lt"/>
                <a:ea typeface="+mn-ea"/>
                <a:cs typeface="+mn-cs"/>
              </a:rPr>
              <a:t>Canal de TDT</a:t>
            </a:r>
          </a:p>
          <a:p>
            <a:pPr lvl="0"/>
            <a:r>
              <a:rPr lang="es-ES" sz="1200" kern="1200" dirty="0" smtClean="0">
                <a:solidFill>
                  <a:schemeClr val="tx1"/>
                </a:solidFill>
                <a:effectLst/>
                <a:latin typeface="+mn-lt"/>
                <a:ea typeface="+mn-ea"/>
                <a:cs typeface="+mn-cs"/>
              </a:rPr>
              <a:t>Señal intencionada en ráfaga. Con un mando como el que podemos encontrar en un garaje. 2nWatt equivale a 55dBm</a:t>
            </a:r>
          </a:p>
          <a:p>
            <a:pPr lvl="0"/>
            <a:r>
              <a:rPr lang="es-ES" sz="1200" kern="1200" dirty="0" smtClean="0">
                <a:solidFill>
                  <a:schemeClr val="tx1"/>
                </a:solidFill>
                <a:effectLst/>
                <a:latin typeface="+mn-lt"/>
                <a:ea typeface="+mn-ea"/>
                <a:cs typeface="+mn-cs"/>
              </a:rPr>
              <a:t>Demo </a:t>
            </a:r>
            <a:r>
              <a:rPr lang="es-ES" sz="1200" kern="1200" dirty="0" err="1" smtClean="0">
                <a:solidFill>
                  <a:schemeClr val="tx1"/>
                </a:solidFill>
                <a:effectLst/>
                <a:latin typeface="+mn-lt"/>
                <a:ea typeface="+mn-ea"/>
                <a:cs typeface="+mn-cs"/>
              </a:rPr>
              <a:t>Sniffer</a:t>
            </a:r>
            <a:r>
              <a:rPr lang="es-ES" sz="1200" kern="1200" dirty="0" smtClean="0">
                <a:solidFill>
                  <a:schemeClr val="tx1"/>
                </a:solidFill>
                <a:effectLst/>
                <a:latin typeface="+mn-lt"/>
                <a:ea typeface="+mn-ea"/>
                <a:cs typeface="+mn-cs"/>
              </a:rPr>
              <a:t>: Envía información que podemos cuantificar</a:t>
            </a:r>
          </a:p>
          <a:p>
            <a:r>
              <a:rPr lang="es-ES" sz="1200" kern="1200" dirty="0" smtClean="0">
                <a:solidFill>
                  <a:schemeClr val="tx1"/>
                </a:solidFill>
                <a:effectLst/>
                <a:latin typeface="+mn-lt"/>
                <a:ea typeface="+mn-ea"/>
                <a:cs typeface="+mn-cs"/>
              </a:rPr>
              <a:t>Una cosa que no he dicho es que podéis utilizarlo sin tener el hardware. Tenemos multitud de ejemplos y capturas para que podáis ver y analizar el comportamiento de diversos sistemas</a:t>
            </a: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Tomar aliento - Y con esto hemos terminado la primera demostración</a:t>
            </a:r>
          </a:p>
          <a:p>
            <a:pPr lvl="0">
              <a:spcBef>
                <a:spcPts val="0"/>
              </a:spcBef>
              <a:buNone/>
            </a:pPr>
            <a:endParaRPr dirty="0"/>
          </a:p>
        </p:txBody>
      </p:sp>
    </p:spTree>
    <p:extLst>
      <p:ext uri="{BB962C8B-B14F-4D97-AF65-F5344CB8AC3E}">
        <p14:creationId xmlns:p14="http://schemas.microsoft.com/office/powerpoint/2010/main" val="3701107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Y ahí entramos nosotros. Por tanto uno de la misión de RF Explorer y que tanto me fusta decir es democratizar el mundo inalámbrico  y de microondas. Conseguimos que gente que no tenía acceso a estos aparatos pueda permitírselo.</a:t>
            </a:r>
          </a:p>
          <a:p>
            <a:r>
              <a:rPr lang="es-ES" sz="1200" kern="1200" dirty="0" smtClean="0">
                <a:solidFill>
                  <a:schemeClr val="tx1"/>
                </a:solidFill>
                <a:effectLst/>
                <a:latin typeface="+mn-lt"/>
                <a:ea typeface="+mn-ea"/>
                <a:cs typeface="+mn-cs"/>
              </a:rPr>
              <a:t>Si viniera un ingeniero de </a:t>
            </a:r>
            <a:r>
              <a:rPr lang="es-ES" sz="1200" kern="1200" dirty="0" err="1" smtClean="0">
                <a:solidFill>
                  <a:schemeClr val="tx1"/>
                </a:solidFill>
                <a:effectLst/>
                <a:latin typeface="+mn-lt"/>
                <a:ea typeface="+mn-ea"/>
                <a:cs typeface="+mn-cs"/>
              </a:rPr>
              <a:t>Agilent</a:t>
            </a:r>
            <a:r>
              <a:rPr lang="es-ES" sz="1200" kern="1200" dirty="0" smtClean="0">
                <a:solidFill>
                  <a:schemeClr val="tx1"/>
                </a:solidFill>
                <a:effectLst/>
                <a:latin typeface="+mn-lt"/>
                <a:ea typeface="+mn-ea"/>
                <a:cs typeface="+mn-cs"/>
              </a:rPr>
              <a:t>, no tendría palabra bonitas para nosotros. Nos tildaría de juguete, de poca rapidez, de precisión… pero de lo que no podría decir es que no somos un analizador de espectro. Es como comparar un </a:t>
            </a:r>
            <a:r>
              <a:rPr lang="es-ES" sz="1200" kern="1200" dirty="0" err="1" smtClean="0">
                <a:solidFill>
                  <a:schemeClr val="tx1"/>
                </a:solidFill>
                <a:effectLst/>
                <a:latin typeface="+mn-lt"/>
                <a:ea typeface="+mn-ea"/>
                <a:cs typeface="+mn-cs"/>
              </a:rPr>
              <a:t>Seat</a:t>
            </a:r>
            <a:r>
              <a:rPr lang="es-ES" sz="1200" kern="1200" dirty="0" smtClean="0">
                <a:solidFill>
                  <a:schemeClr val="tx1"/>
                </a:solidFill>
                <a:effectLst/>
                <a:latin typeface="+mn-lt"/>
                <a:ea typeface="+mn-ea"/>
                <a:cs typeface="+mn-cs"/>
              </a:rPr>
              <a:t> león con un Ferrari 458.</a:t>
            </a:r>
          </a:p>
          <a:p>
            <a:r>
              <a:rPr lang="es-ES" sz="1200" kern="1200" dirty="0" smtClean="0">
                <a:solidFill>
                  <a:schemeClr val="tx1"/>
                </a:solidFill>
                <a:effectLst/>
                <a:latin typeface="+mn-lt"/>
                <a:ea typeface="+mn-ea"/>
                <a:cs typeface="+mn-cs"/>
              </a:rPr>
              <a:t>Sabemos que ese dinero es para pensárselo pero esta es actualmente la gama alta de RF Explorer y viene con todo lo necesario. La gama alta de Rhode son 150.000$ y es necesario añadirle complementos.</a:t>
            </a:r>
          </a:p>
          <a:p>
            <a:r>
              <a:rPr lang="es-ES" sz="1200" kern="1200" dirty="0" smtClean="0">
                <a:solidFill>
                  <a:schemeClr val="tx1"/>
                </a:solidFill>
                <a:effectLst/>
                <a:latin typeface="+mn-lt"/>
                <a:ea typeface="+mn-ea"/>
                <a:cs typeface="+mn-cs"/>
              </a:rPr>
              <a:t>De las especificaciones voy a comentar 3:</a:t>
            </a:r>
          </a:p>
          <a:p>
            <a:pPr lvl="0"/>
            <a:r>
              <a:rPr lang="es-ES" sz="1200" kern="1200" dirty="0" smtClean="0">
                <a:solidFill>
                  <a:schemeClr val="tx1"/>
                </a:solidFill>
                <a:effectLst/>
                <a:latin typeface="+mn-lt"/>
                <a:ea typeface="+mn-ea"/>
                <a:cs typeface="+mn-cs"/>
              </a:rPr>
              <a:t>Frecuencia</a:t>
            </a:r>
          </a:p>
          <a:p>
            <a:pPr lvl="0"/>
            <a:r>
              <a:rPr lang="es-ES" sz="1200" kern="1200" dirty="0" smtClean="0">
                <a:solidFill>
                  <a:schemeClr val="tx1"/>
                </a:solidFill>
                <a:effectLst/>
                <a:latin typeface="+mn-lt"/>
                <a:ea typeface="+mn-ea"/>
                <a:cs typeface="+mn-cs"/>
              </a:rPr>
              <a:t>Suelo de Ruido medio</a:t>
            </a:r>
          </a:p>
          <a:p>
            <a:pPr lvl="0"/>
            <a:r>
              <a:rPr lang="es-ES" sz="1200" kern="1200" dirty="0" smtClean="0">
                <a:solidFill>
                  <a:schemeClr val="tx1"/>
                </a:solidFill>
                <a:effectLst/>
                <a:latin typeface="+mn-lt"/>
                <a:ea typeface="+mn-ea"/>
                <a:cs typeface="+mn-cs"/>
              </a:rPr>
              <a:t>Resolución en amplitud y frecuencia</a:t>
            </a:r>
          </a:p>
          <a:p>
            <a:pPr lvl="0">
              <a:spcBef>
                <a:spcPts val="0"/>
              </a:spcBef>
              <a:buNone/>
            </a:pPr>
            <a:endParaRPr dirty="0"/>
          </a:p>
        </p:txBody>
      </p:sp>
    </p:spTree>
    <p:extLst>
      <p:ext uri="{BB962C8B-B14F-4D97-AF65-F5344CB8AC3E}">
        <p14:creationId xmlns:p14="http://schemas.microsoft.com/office/powerpoint/2010/main" val="3749064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336301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3011328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¿Cuál pensáis que sería el compañero perfecto de un analizador de espectro? </a:t>
            </a:r>
            <a:r>
              <a:rPr lang="es-ES" sz="1200" kern="1200" dirty="0" err="1" smtClean="0">
                <a:solidFill>
                  <a:schemeClr val="tx1"/>
                </a:solidFill>
                <a:effectLst/>
                <a:latin typeface="+mn-lt"/>
                <a:ea typeface="+mn-ea"/>
                <a:cs typeface="+mn-cs"/>
              </a:rPr>
              <a:t>Tonterias</a:t>
            </a:r>
            <a:endParaRPr lang="es-ES" sz="1200" kern="1200" dirty="0" smtClean="0">
              <a:solidFill>
                <a:schemeClr val="tx1"/>
              </a:solidFill>
              <a:effectLst/>
              <a:latin typeface="+mn-lt"/>
              <a:ea typeface="+mn-ea"/>
              <a:cs typeface="+mn-cs"/>
            </a:endParaRPr>
          </a:p>
          <a:p>
            <a:r>
              <a:rPr lang="es-ES" sz="1200" kern="1200" dirty="0" smtClean="0">
                <a:solidFill>
                  <a:schemeClr val="tx1"/>
                </a:solidFill>
                <a:effectLst/>
                <a:latin typeface="+mn-lt"/>
                <a:ea typeface="+mn-ea"/>
                <a:cs typeface="+mn-cs"/>
              </a:rPr>
              <a:t>Un generador- Un dispositivo capaz de inyectar en un circuito una señal lo más estable y limpia posible. Como veis tiene el mismo factor de forma y sigue siendo sencillo.</a:t>
            </a:r>
          </a:p>
          <a:p>
            <a:r>
              <a:rPr lang="es-ES" sz="1200" kern="1200" dirty="0" smtClean="0">
                <a:solidFill>
                  <a:schemeClr val="tx1"/>
                </a:solidFill>
                <a:effectLst/>
                <a:latin typeface="+mn-lt"/>
                <a:ea typeface="+mn-ea"/>
                <a:cs typeface="+mn-cs"/>
              </a:rPr>
              <a:t>Nosotros hemos diseñado uno, simple y potente. Capaz de seleccionar una frecuencia entre 23MHz y 6GHz, seleccionando 3 niveles de potencia y con una resolución de 1KHz. </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34</a:t>
            </a:fld>
            <a:endParaRPr lang="es-ES"/>
          </a:p>
        </p:txBody>
      </p:sp>
    </p:spTree>
    <p:extLst>
      <p:ext uri="{BB962C8B-B14F-4D97-AF65-F5344CB8AC3E}">
        <p14:creationId xmlns:p14="http://schemas.microsoft.com/office/powerpoint/2010/main" val="802679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La interfaz que veis una vez encendéis el dispositivo, Frecuencia y potencia de salida.</a:t>
            </a:r>
          </a:p>
          <a:p>
            <a:r>
              <a:rPr lang="es-ES" sz="1200" kern="1200" dirty="0" err="1" smtClean="0">
                <a:solidFill>
                  <a:schemeClr val="tx1"/>
                </a:solidFill>
                <a:effectLst/>
                <a:latin typeface="+mn-lt"/>
                <a:ea typeface="+mn-ea"/>
                <a:cs typeface="+mn-cs"/>
              </a:rPr>
              <a:t>Craziflie</a:t>
            </a:r>
            <a:r>
              <a:rPr lang="es-ES" sz="1200" kern="1200" dirty="0" smtClean="0">
                <a:solidFill>
                  <a:schemeClr val="tx1"/>
                </a:solidFill>
                <a:effectLst/>
                <a:latin typeface="+mn-lt"/>
                <a:ea typeface="+mn-ea"/>
                <a:cs typeface="+mn-cs"/>
              </a:rPr>
              <a:t> utiliza estos generadores para comprobar el correcto funcionamiento de sus receptores y una subcontrata de </a:t>
            </a:r>
            <a:r>
              <a:rPr lang="es-ES" sz="1200" kern="1200" dirty="0" err="1" smtClean="0">
                <a:solidFill>
                  <a:schemeClr val="tx1"/>
                </a:solidFill>
                <a:effectLst/>
                <a:latin typeface="+mn-lt"/>
                <a:ea typeface="+mn-ea"/>
                <a:cs typeface="+mn-cs"/>
              </a:rPr>
              <a:t>Huawei</a:t>
            </a:r>
            <a:r>
              <a:rPr lang="es-ES" sz="1200" kern="1200" dirty="0" smtClean="0">
                <a:solidFill>
                  <a:schemeClr val="tx1"/>
                </a:solidFill>
                <a:effectLst/>
                <a:latin typeface="+mn-lt"/>
                <a:ea typeface="+mn-ea"/>
                <a:cs typeface="+mn-cs"/>
              </a:rPr>
              <a:t> que monitoriza la estaciones base de telefonía de Vodafone utilizan esta tecnología.</a:t>
            </a:r>
          </a:p>
          <a:p>
            <a:r>
              <a:rPr lang="es-ES" sz="1200" kern="1200" dirty="0" smtClean="0">
                <a:solidFill>
                  <a:schemeClr val="tx1"/>
                </a:solidFill>
                <a:effectLst/>
                <a:latin typeface="+mn-lt"/>
                <a:ea typeface="+mn-ea"/>
                <a:cs typeface="+mn-cs"/>
              </a:rPr>
              <a:t>Permite emitir señal CW ¿Qué es CW? , barridos en frecuencia y amplitud. ¿Vale y?</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35</a:t>
            </a:fld>
            <a:endParaRPr lang="es-ES"/>
          </a:p>
        </p:txBody>
      </p:sp>
    </p:spTree>
    <p:extLst>
      <p:ext uri="{BB962C8B-B14F-4D97-AF65-F5344CB8AC3E}">
        <p14:creationId xmlns:p14="http://schemas.microsoft.com/office/powerpoint/2010/main" val="15069622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Vivimos rodeados de ondas electromagnéticas y de protocolos de comunicación que las utilizan (</a:t>
            </a:r>
            <a:r>
              <a:rPr lang="es-ES" sz="1200" kern="1200" dirty="0" err="1" smtClean="0">
                <a:solidFill>
                  <a:schemeClr val="tx1"/>
                </a:solidFill>
                <a:effectLst/>
                <a:latin typeface="+mn-lt"/>
                <a:ea typeface="+mn-ea"/>
                <a:cs typeface="+mn-cs"/>
              </a:rPr>
              <a:t>Wifi</a:t>
            </a:r>
            <a:r>
              <a:rPr lang="es-ES" sz="1200" kern="1200" dirty="0" smtClean="0">
                <a:solidFill>
                  <a:schemeClr val="tx1"/>
                </a:solidFill>
                <a:effectLst/>
                <a:latin typeface="+mn-lt"/>
                <a:ea typeface="+mn-ea"/>
                <a:cs typeface="+mn-cs"/>
              </a:rPr>
              <a:t>, </a:t>
            </a:r>
            <a:r>
              <a:rPr lang="es-ES" sz="1200" kern="1200" dirty="0" err="1" smtClean="0">
                <a:solidFill>
                  <a:schemeClr val="tx1"/>
                </a:solidFill>
                <a:effectLst/>
                <a:latin typeface="+mn-lt"/>
                <a:ea typeface="+mn-ea"/>
                <a:cs typeface="+mn-cs"/>
              </a:rPr>
              <a:t>bluetooth</a:t>
            </a:r>
            <a:r>
              <a:rPr lang="es-ES" sz="1200" kern="1200" dirty="0" smtClean="0">
                <a:solidFill>
                  <a:schemeClr val="tx1"/>
                </a:solidFill>
                <a:effectLst/>
                <a:latin typeface="+mn-lt"/>
                <a:ea typeface="+mn-ea"/>
                <a:cs typeface="+mn-cs"/>
              </a:rPr>
              <a:t>, FM, TDT, satélites). Mi intención es quitaros la idea de que la Radiofrecuencia es una materia tremendamente complicada, casi como magia arcana o como veréis en Internet, Magia Negra.</a:t>
            </a:r>
          </a:p>
          <a:p>
            <a:r>
              <a:rPr lang="es-ES" sz="1200" kern="1200" dirty="0" smtClean="0">
                <a:solidFill>
                  <a:schemeClr val="tx1"/>
                </a:solidFill>
                <a:effectLst/>
                <a:latin typeface="+mn-lt"/>
                <a:ea typeface="+mn-ea"/>
                <a:cs typeface="+mn-cs"/>
              </a:rPr>
              <a:t>Cierto es que tiene a medida que profundizas el grado de complejidad aumenta pero tiene que ser algo motivador, una aventura que comienza cuando decides ser ingeniero.</a:t>
            </a:r>
          </a:p>
          <a:p>
            <a:r>
              <a:rPr lang="es-ES" sz="1200" kern="1200" dirty="0" smtClean="0">
                <a:solidFill>
                  <a:schemeClr val="tx1"/>
                </a:solidFill>
                <a:effectLst/>
                <a:latin typeface="+mn-lt"/>
                <a:ea typeface="+mn-ea"/>
                <a:cs typeface="+mn-cs"/>
              </a:rPr>
              <a:t>Lo primero es que veamos un video gracioso de cómo la gente se toma esta idea de que la RF es Black </a:t>
            </a:r>
            <a:r>
              <a:rPr lang="es-ES" sz="1200" kern="1200" dirty="0" err="1" smtClean="0">
                <a:solidFill>
                  <a:schemeClr val="tx1"/>
                </a:solidFill>
                <a:effectLst/>
                <a:latin typeface="+mn-lt"/>
                <a:ea typeface="+mn-ea"/>
                <a:cs typeface="+mn-cs"/>
              </a:rPr>
              <a:t>Magic</a:t>
            </a:r>
            <a:r>
              <a:rPr lang="es-ES" sz="1200" kern="1200" dirty="0" smtClean="0">
                <a:solidFill>
                  <a:schemeClr val="tx1"/>
                </a:solidFill>
                <a:effectLst/>
                <a:latin typeface="+mn-lt"/>
                <a:ea typeface="+mn-ea"/>
                <a:cs typeface="+mn-cs"/>
              </a:rPr>
              <a:t>. Mezcla Carmina </a:t>
            </a:r>
            <a:r>
              <a:rPr lang="es-ES" sz="1200" kern="1200" dirty="0" err="1" smtClean="0">
                <a:solidFill>
                  <a:schemeClr val="tx1"/>
                </a:solidFill>
                <a:effectLst/>
                <a:latin typeface="+mn-lt"/>
                <a:ea typeface="+mn-ea"/>
                <a:cs typeface="+mn-cs"/>
              </a:rPr>
              <a:t>Burana</a:t>
            </a:r>
            <a:r>
              <a:rPr lang="es-ES" sz="1200" kern="1200" dirty="0" smtClean="0">
                <a:solidFill>
                  <a:schemeClr val="tx1"/>
                </a:solidFill>
                <a:effectLst/>
                <a:latin typeface="+mn-lt"/>
                <a:ea typeface="+mn-ea"/>
                <a:cs typeface="+mn-cs"/>
              </a:rPr>
              <a:t> con unas imágenes de un aparato de Radio. No tiene desperdicio.</a:t>
            </a:r>
            <a:br>
              <a:rPr lang="es-ES" sz="1200" kern="1200" dirty="0" smtClean="0">
                <a:solidFill>
                  <a:schemeClr val="tx1"/>
                </a:solidFill>
                <a:effectLst/>
                <a:latin typeface="+mn-lt"/>
                <a:ea typeface="+mn-ea"/>
                <a:cs typeface="+mn-cs"/>
              </a:rPr>
            </a:br>
            <a:r>
              <a:rPr lang="es-ES" dirty="0" smtClean="0"/>
              <a:t>Video of </a:t>
            </a:r>
            <a:r>
              <a:rPr lang="es-ES" dirty="0" err="1" smtClean="0"/>
              <a:t>Mikes</a:t>
            </a:r>
            <a:r>
              <a:rPr lang="es-ES" dirty="0" smtClean="0"/>
              <a:t> Electric </a:t>
            </a:r>
            <a:r>
              <a:rPr lang="es-ES" dirty="0" err="1" smtClean="0"/>
              <a:t>Stuff</a:t>
            </a:r>
            <a:r>
              <a:rPr lang="es-ES" dirty="0" smtClean="0"/>
              <a:t> </a:t>
            </a:r>
            <a:r>
              <a:rPr lang="es-ES" dirty="0" err="1" smtClean="0"/>
              <a:t>from</a:t>
            </a:r>
            <a:r>
              <a:rPr lang="es-ES" dirty="0" smtClean="0"/>
              <a:t> UK</a:t>
            </a:r>
          </a:p>
          <a:p>
            <a:r>
              <a:rPr lang="es-ES" dirty="0" smtClean="0"/>
              <a:t>https://youtu.be/eyA2lWQrxwg?t=1011</a:t>
            </a:r>
          </a:p>
          <a:p>
            <a:r>
              <a:rPr lang="es-ES" sz="1200" kern="1200" dirty="0" smtClean="0">
                <a:solidFill>
                  <a:schemeClr val="tx1"/>
                </a:solidFill>
                <a:effectLst/>
                <a:latin typeface="+mn-lt"/>
                <a:ea typeface="+mn-ea"/>
                <a:cs typeface="+mn-cs"/>
              </a:rPr>
              <a:t>Pero cuando hablamos de Radio mucha gente se desmotiva cuando le meten la ecuaciones de Maxwell, la carta de Smith, líneas de transmisión, ondas electromagnéticas. Yo voy a intentar simplificarlo para que veáis la potencia e implicaciones prácticas que tenemos.</a:t>
            </a:r>
          </a:p>
          <a:p>
            <a:r>
              <a:rPr lang="es-ES" sz="1200" kern="1200" dirty="0" smtClean="0">
                <a:solidFill>
                  <a:schemeClr val="tx1"/>
                </a:solidFill>
                <a:effectLst/>
                <a:latin typeface="+mn-lt"/>
                <a:ea typeface="+mn-ea"/>
                <a:cs typeface="+mn-cs"/>
              </a:rPr>
              <a:t>Bajo mi punto de vista una manera de desmitificar la magia es poder medir, cuantificar y reproducir variables en experimentos. Ejemplo con la gravedad</a:t>
            </a:r>
          </a:p>
          <a:p>
            <a:r>
              <a:rPr lang="es-ES" sz="1200" kern="1200" dirty="0" smtClean="0">
                <a:solidFill>
                  <a:schemeClr val="tx1"/>
                </a:solidFill>
                <a:effectLst/>
                <a:latin typeface="+mn-lt"/>
                <a:ea typeface="+mn-ea"/>
                <a:cs typeface="+mn-cs"/>
              </a:rPr>
              <a:t>Esa es una gran diferencia nosotros visualmente no podemos ver la ondas y tenemos que quedarnos con muchos de su efectos. Pero eso no es verdad podemos ver los efectos de la física de ondas con un aparato muy concreto que os vais a cansar de que repita: El analizador de espectro.</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2</a:t>
            </a:fld>
            <a:endParaRPr lang="es-ES"/>
          </a:p>
        </p:txBody>
      </p:sp>
    </p:spTree>
    <p:extLst>
      <p:ext uri="{BB962C8B-B14F-4D97-AF65-F5344CB8AC3E}">
        <p14:creationId xmlns:p14="http://schemas.microsoft.com/office/powerpoint/2010/main" val="22955022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Y ahora estamos casi al final quería que manosearais los aparatos y los bajarais del pedestal de que son difíciles. Son resistentes y podéis seleccionar los menús que os plazca, pero no los tiréis al suelo. Voy a dejar el generador y el analizador con antenas que pueden sintonizarse. Pueden aparejarse. Cuidármelos un poco que el lunes tengo que seguir trabajando con ello </a:t>
            </a:r>
            <a:r>
              <a:rPr lang="es-ES" sz="1200" kern="1200" dirty="0" err="1" smtClean="0">
                <a:solidFill>
                  <a:schemeClr val="tx1"/>
                </a:solidFill>
                <a:effectLst/>
                <a:latin typeface="+mn-lt"/>
                <a:ea typeface="+mn-ea"/>
                <a:cs typeface="+mn-cs"/>
              </a:rPr>
              <a:t>jejeje</a:t>
            </a:r>
            <a:r>
              <a:rPr lang="es-ES" sz="1200" kern="1200" dirty="0" smtClean="0">
                <a:solidFill>
                  <a:schemeClr val="tx1"/>
                </a:solidFill>
                <a:effectLst/>
                <a:latin typeface="+mn-lt"/>
                <a:ea typeface="+mn-ea"/>
                <a:cs typeface="+mn-cs"/>
              </a:rPr>
              <a:t> </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41</a:t>
            </a:fld>
            <a:endParaRPr lang="es-ES"/>
          </a:p>
        </p:txBody>
      </p:sp>
    </p:spTree>
    <p:extLst>
      <p:ext uri="{BB962C8B-B14F-4D97-AF65-F5344CB8AC3E}">
        <p14:creationId xmlns:p14="http://schemas.microsoft.com/office/powerpoint/2010/main" val="4889896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Diseñamos otros muchos dispositivos: un limitador, un dispositivo </a:t>
            </a:r>
            <a:r>
              <a:rPr lang="es-ES" sz="1200" kern="1200" dirty="0" err="1" smtClean="0">
                <a:solidFill>
                  <a:schemeClr val="tx1"/>
                </a:solidFill>
                <a:effectLst/>
                <a:latin typeface="+mn-lt"/>
                <a:ea typeface="+mn-ea"/>
                <a:cs typeface="+mn-cs"/>
              </a:rPr>
              <a:t>IoT</a:t>
            </a:r>
            <a:r>
              <a:rPr lang="es-ES" sz="1200" kern="1200" dirty="0" smtClean="0">
                <a:solidFill>
                  <a:schemeClr val="tx1"/>
                </a:solidFill>
                <a:effectLst/>
                <a:latin typeface="+mn-lt"/>
                <a:ea typeface="+mn-ea"/>
                <a:cs typeface="+mn-cs"/>
              </a:rPr>
              <a:t>, carcasas</a:t>
            </a:r>
          </a:p>
          <a:p>
            <a:pPr lvl="0">
              <a:spcBef>
                <a:spcPts val="0"/>
              </a:spcBef>
              <a:buNone/>
            </a:pPr>
            <a:endParaRPr dirty="0"/>
          </a:p>
        </p:txBody>
      </p:sp>
    </p:spTree>
    <p:extLst>
      <p:ext uri="{BB962C8B-B14F-4D97-AF65-F5344CB8AC3E}">
        <p14:creationId xmlns:p14="http://schemas.microsoft.com/office/powerpoint/2010/main" val="180522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dirty="0" smtClean="0"/>
              <a:t>Conclusiones de la presentación</a:t>
            </a:r>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43</a:t>
            </a:fld>
            <a:endParaRPr lang="es-ES"/>
          </a:p>
        </p:txBody>
      </p:sp>
    </p:spTree>
    <p:extLst>
      <p:ext uri="{BB962C8B-B14F-4D97-AF65-F5344CB8AC3E}">
        <p14:creationId xmlns:p14="http://schemas.microsoft.com/office/powerpoint/2010/main" val="12061426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A Young Professional. Una entidad con mucho futuro  y proyección.</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44</a:t>
            </a:fld>
            <a:endParaRPr lang="es-ES"/>
          </a:p>
        </p:txBody>
      </p:sp>
    </p:spTree>
    <p:extLst>
      <p:ext uri="{BB962C8B-B14F-4D97-AF65-F5344CB8AC3E}">
        <p14:creationId xmlns:p14="http://schemas.microsoft.com/office/powerpoint/2010/main" val="9159284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kern="1200" dirty="0" smtClean="0">
                <a:solidFill>
                  <a:schemeClr val="tx1"/>
                </a:solidFill>
                <a:effectLst/>
                <a:latin typeface="+mn-lt"/>
                <a:ea typeface="+mn-ea"/>
                <a:cs typeface="+mn-cs"/>
              </a:rPr>
              <a:t>Y con esta última transparencia doy por terminada la presentación y me pongo a vuestra disposición para la demostración práctica y cuantas preguntas consideren oportunas. Mi contacto. Acepto bonificaciones y preguntas.</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45</a:t>
            </a:fld>
            <a:endParaRPr lang="es-ES"/>
          </a:p>
        </p:txBody>
      </p:sp>
    </p:spTree>
    <p:extLst>
      <p:ext uri="{BB962C8B-B14F-4D97-AF65-F5344CB8AC3E}">
        <p14:creationId xmlns:p14="http://schemas.microsoft.com/office/powerpoint/2010/main" val="36496807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lstStyle/>
          <a:p>
            <a:r>
              <a:rPr lang="es-ES" sz="1200" b="0" i="0" kern="1200" dirty="0" err="1" smtClean="0">
                <a:solidFill>
                  <a:schemeClr val="tx1"/>
                </a:solidFill>
                <a:effectLst/>
                <a:latin typeface="+mn-lt"/>
                <a:ea typeface="+mn-ea"/>
                <a:cs typeface="+mn-cs"/>
              </a:rPr>
              <a:t>Paper</a:t>
            </a:r>
            <a:r>
              <a:rPr lang="es-ES" sz="1200" b="0" i="0" kern="1200" dirty="0" smtClean="0">
                <a:solidFill>
                  <a:schemeClr val="tx1"/>
                </a:solidFill>
                <a:effectLst/>
                <a:latin typeface="+mn-lt"/>
                <a:ea typeface="+mn-ea"/>
                <a:cs typeface="+mn-cs"/>
              </a:rPr>
              <a:t> </a:t>
            </a:r>
            <a:r>
              <a:rPr lang="es-ES" sz="1200" b="0" i="0" kern="1200" dirty="0" err="1" smtClean="0">
                <a:solidFill>
                  <a:schemeClr val="tx1"/>
                </a:solidFill>
                <a:effectLst/>
                <a:latin typeface="+mn-lt"/>
                <a:ea typeface="+mn-ea"/>
                <a:cs typeface="+mn-cs"/>
              </a:rPr>
              <a:t>Shredder</a:t>
            </a:r>
            <a:r>
              <a:rPr lang="es-ES" sz="1200" b="0" i="0" kern="1200" dirty="0" smtClean="0">
                <a:solidFill>
                  <a:schemeClr val="tx1"/>
                </a:solidFill>
                <a:effectLst/>
                <a:latin typeface="+mn-lt"/>
                <a:ea typeface="+mn-ea"/>
                <a:cs typeface="+mn-cs"/>
              </a:rPr>
              <a:t> RF </a:t>
            </a:r>
            <a:r>
              <a:rPr lang="es-ES" sz="1200" b="0" i="0" kern="1200" dirty="0" err="1" smtClean="0">
                <a:solidFill>
                  <a:schemeClr val="tx1"/>
                </a:solidFill>
                <a:effectLst/>
                <a:latin typeface="+mn-lt"/>
                <a:ea typeface="+mn-ea"/>
                <a:cs typeface="+mn-cs"/>
              </a:rPr>
              <a:t>interference</a:t>
            </a:r>
            <a:endParaRPr lang="es-ES" sz="1200" b="0" i="0" kern="1200" dirty="0" smtClean="0">
              <a:solidFill>
                <a:schemeClr val="tx1"/>
              </a:solidFill>
              <a:effectLst/>
              <a:latin typeface="+mn-lt"/>
              <a:ea typeface="+mn-ea"/>
              <a:cs typeface="+mn-cs"/>
            </a:endParaRPr>
          </a:p>
          <a:p>
            <a:r>
              <a:rPr lang="es-ES" dirty="0" smtClean="0"/>
              <a:t>https://www.youtube.com/watch?v=VK5lGZ1Mi1Q</a:t>
            </a:r>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13</a:t>
            </a:fld>
            <a:endParaRPr lang="es-ES"/>
          </a:p>
        </p:txBody>
      </p:sp>
    </p:spTree>
    <p:extLst>
      <p:ext uri="{BB962C8B-B14F-4D97-AF65-F5344CB8AC3E}">
        <p14:creationId xmlns:p14="http://schemas.microsoft.com/office/powerpoint/2010/main" val="2710899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El Analizador de Espectro es una unidad capaz de medir la magnitud de una señal de entrada en función de la frecuencia.  Es posible, por tanto, analizar el espectro de las señales eléctricas, su frecuencia dominante, potencia, distorsión, armónicos, ancho de banda, y otros componentes de la señal que no pueden detectarse fácilmente en el dominio del tiempo con un osciloscopio. Estos parámetros son importantísimo en dispositivos electrónicos, como los transmisores inalámbricos. </a:t>
            </a:r>
          </a:p>
          <a:p>
            <a:r>
              <a:rPr lang="es-ES" sz="1200" kern="1200" dirty="0" smtClean="0">
                <a:solidFill>
                  <a:schemeClr val="tx1"/>
                </a:solidFill>
                <a:effectLst/>
                <a:latin typeface="+mn-lt"/>
                <a:ea typeface="+mn-ea"/>
                <a:cs typeface="+mn-cs"/>
              </a:rPr>
              <a:t>Tendremos por tanto una unidad, al que trataremos como caja negra, que le introducimos una señal eléctrica de alta frecuencia y nos muestra información útil acerca del estado de esa señal y posibles implicaciones. Y como sabemos con una antena podemos convertir las ondas de radio que recorren el espectro electromagnético de nuestro entorno y que nos rodean en señales eléctricas capaces de ser medida por este aparato. Son herramientas de Test y Medidas. Resulta alucinante.</a:t>
            </a:r>
          </a:p>
          <a:p>
            <a:r>
              <a:rPr lang="es-ES" sz="1200" kern="1200" dirty="0" smtClean="0">
                <a:solidFill>
                  <a:schemeClr val="tx1"/>
                </a:solidFill>
                <a:effectLst/>
                <a:latin typeface="+mn-lt"/>
                <a:ea typeface="+mn-ea"/>
                <a:cs typeface="+mn-cs"/>
              </a:rPr>
              <a:t>Ahora me decís, me has convencido soy ingeniero y quiero un aparato para medir cosas. Tengo en mi casa un multímetro, una fuente regulada, un soldador…. Quiero uno de esos!</a:t>
            </a:r>
            <a:endParaRPr lang="es-ES" sz="1200" kern="1200" dirty="0">
              <a:solidFill>
                <a:schemeClr val="tx1"/>
              </a:solidFill>
              <a:effectLst/>
              <a:latin typeface="+mn-lt"/>
              <a:ea typeface="+mn-ea"/>
              <a:cs typeface="+mn-cs"/>
            </a:endParaRPr>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14</a:t>
            </a:fld>
            <a:endParaRPr lang="es-ES"/>
          </a:p>
        </p:txBody>
      </p:sp>
    </p:spTree>
    <p:extLst>
      <p:ext uri="{BB962C8B-B14F-4D97-AF65-F5344CB8AC3E}">
        <p14:creationId xmlns:p14="http://schemas.microsoft.com/office/powerpoint/2010/main" val="753289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Pues vamos a olisquear un poco la web a ver…</a:t>
            </a:r>
          </a:p>
          <a:p>
            <a:r>
              <a:rPr lang="es-ES" sz="1200" kern="1200" dirty="0" smtClean="0">
                <a:solidFill>
                  <a:schemeClr val="tx1"/>
                </a:solidFill>
                <a:effectLst/>
                <a:latin typeface="+mn-lt"/>
                <a:ea typeface="+mn-ea"/>
                <a:cs typeface="+mn-cs"/>
              </a:rPr>
              <a:t>Lo primero que buscamos son marcas de prestigio en el mundo de la instrumentación. </a:t>
            </a:r>
          </a:p>
          <a:p>
            <a:r>
              <a:rPr lang="es-ES" sz="1200" kern="1200" dirty="0" smtClean="0">
                <a:solidFill>
                  <a:schemeClr val="tx1"/>
                </a:solidFill>
                <a:effectLst/>
                <a:latin typeface="+mn-lt"/>
                <a:ea typeface="+mn-ea"/>
                <a:cs typeface="+mn-cs"/>
              </a:rPr>
              <a:t>Vamos a ver el pasado de instrumentación de HP que dio lugar a </a:t>
            </a:r>
            <a:r>
              <a:rPr lang="es-ES" sz="1200" kern="1200" dirty="0" err="1" smtClean="0">
                <a:solidFill>
                  <a:schemeClr val="tx1"/>
                </a:solidFill>
                <a:effectLst/>
                <a:latin typeface="+mn-lt"/>
                <a:ea typeface="+mn-ea"/>
                <a:cs typeface="+mn-cs"/>
              </a:rPr>
              <a:t>Agilent</a:t>
            </a:r>
            <a:r>
              <a:rPr lang="es-ES" sz="1200" kern="1200" dirty="0" smtClean="0">
                <a:solidFill>
                  <a:schemeClr val="tx1"/>
                </a:solidFill>
                <a:effectLst/>
                <a:latin typeface="+mn-lt"/>
                <a:ea typeface="+mn-ea"/>
                <a:cs typeface="+mn-cs"/>
              </a:rPr>
              <a:t> y ahora se llama </a:t>
            </a:r>
            <a:r>
              <a:rPr lang="es-ES" sz="1200" kern="1200" dirty="0" err="1" smtClean="0">
                <a:solidFill>
                  <a:schemeClr val="tx1"/>
                </a:solidFill>
                <a:effectLst/>
                <a:latin typeface="+mn-lt"/>
                <a:ea typeface="+mn-ea"/>
                <a:cs typeface="+mn-cs"/>
              </a:rPr>
              <a:t>Keysight</a:t>
            </a:r>
            <a:r>
              <a:rPr lang="es-ES" sz="1200" kern="1200" dirty="0" smtClean="0">
                <a:solidFill>
                  <a:schemeClr val="tx1"/>
                </a:solidFill>
                <a:effectLst/>
                <a:latin typeface="+mn-lt"/>
                <a:ea typeface="+mn-ea"/>
                <a:cs typeface="+mn-cs"/>
              </a:rPr>
              <a:t>. Muy buenas características.</a:t>
            </a:r>
          </a:p>
          <a:p>
            <a:r>
              <a:rPr lang="es-ES" sz="1200" kern="1200" dirty="0" smtClean="0">
                <a:solidFill>
                  <a:schemeClr val="tx1"/>
                </a:solidFill>
                <a:effectLst/>
                <a:latin typeface="+mn-lt"/>
                <a:ea typeface="+mn-ea"/>
                <a:cs typeface="+mn-cs"/>
              </a:rPr>
              <a:t>Ahora, vamos a por el </a:t>
            </a:r>
            <a:r>
              <a:rPr lang="es-ES" sz="1200" kern="1200" dirty="0" err="1" smtClean="0">
                <a:solidFill>
                  <a:schemeClr val="tx1"/>
                </a:solidFill>
                <a:effectLst/>
                <a:latin typeface="+mn-lt"/>
                <a:ea typeface="+mn-ea"/>
                <a:cs typeface="+mn-cs"/>
              </a:rPr>
              <a:t>Rolls</a:t>
            </a:r>
            <a:r>
              <a:rPr lang="es-ES" sz="1200" kern="1200" dirty="0" smtClean="0">
                <a:solidFill>
                  <a:schemeClr val="tx1"/>
                </a:solidFill>
                <a:effectLst/>
                <a:latin typeface="+mn-lt"/>
                <a:ea typeface="+mn-ea"/>
                <a:cs typeface="+mn-cs"/>
              </a:rPr>
              <a:t> Royce de la instrumentación. Hace unos años me contaron que no tenía gama baja y el de menor precio oscilaba en 35.000$. Bueno ahora hay gama baja de 6000€….</a:t>
            </a:r>
          </a:p>
          <a:p>
            <a:r>
              <a:rPr lang="es-ES" sz="1200" kern="1200" dirty="0" smtClean="0">
                <a:solidFill>
                  <a:schemeClr val="tx1"/>
                </a:solidFill>
                <a:effectLst/>
                <a:latin typeface="+mn-lt"/>
                <a:ea typeface="+mn-ea"/>
                <a:cs typeface="+mn-cs"/>
              </a:rPr>
              <a:t>Eso es lo que quería mostrar son aparatos inalcanzables para la mayoría de los bolsillos, incluso para universidades. Anécdota de la escuela</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15</a:t>
            </a:fld>
            <a:endParaRPr lang="es-ES"/>
          </a:p>
        </p:txBody>
      </p:sp>
    </p:spTree>
    <p:extLst>
      <p:ext uri="{BB962C8B-B14F-4D97-AF65-F5344CB8AC3E}">
        <p14:creationId xmlns:p14="http://schemas.microsoft.com/office/powerpoint/2010/main" val="983220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 name="Shape 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r>
              <a:rPr lang="es-ES" sz="1200" kern="1200" dirty="0" smtClean="0">
                <a:solidFill>
                  <a:schemeClr val="tx1"/>
                </a:solidFill>
                <a:effectLst/>
                <a:latin typeface="+mn-lt"/>
                <a:ea typeface="+mn-ea"/>
                <a:cs typeface="+mn-cs"/>
              </a:rPr>
              <a:t>Y ahí entramos nosotros. Por tanto uno de la misión de RF Explorer y que tanto me fusta decir es democratizar el mundo inalámbrico  y de microondas. Conseguimos que gente que no tenía acceso a estos aparatos pueda permitírselo.</a:t>
            </a:r>
          </a:p>
          <a:p>
            <a:r>
              <a:rPr lang="es-ES" sz="1200" kern="1200" dirty="0" smtClean="0">
                <a:solidFill>
                  <a:schemeClr val="tx1"/>
                </a:solidFill>
                <a:effectLst/>
                <a:latin typeface="+mn-lt"/>
                <a:ea typeface="+mn-ea"/>
                <a:cs typeface="+mn-cs"/>
              </a:rPr>
              <a:t>Si viniera un ingeniero de </a:t>
            </a:r>
            <a:r>
              <a:rPr lang="es-ES" sz="1200" kern="1200" dirty="0" err="1" smtClean="0">
                <a:solidFill>
                  <a:schemeClr val="tx1"/>
                </a:solidFill>
                <a:effectLst/>
                <a:latin typeface="+mn-lt"/>
                <a:ea typeface="+mn-ea"/>
                <a:cs typeface="+mn-cs"/>
              </a:rPr>
              <a:t>Agilent</a:t>
            </a:r>
            <a:r>
              <a:rPr lang="es-ES" sz="1200" kern="1200" dirty="0" smtClean="0">
                <a:solidFill>
                  <a:schemeClr val="tx1"/>
                </a:solidFill>
                <a:effectLst/>
                <a:latin typeface="+mn-lt"/>
                <a:ea typeface="+mn-ea"/>
                <a:cs typeface="+mn-cs"/>
              </a:rPr>
              <a:t>, no tendría palabra bonitas para nosotros. Nos tildaría de juguete, de poca rapidez, de precisión… pero de lo que no podría decir es que no somos un analizador de espectro. Es como comparar un </a:t>
            </a:r>
            <a:r>
              <a:rPr lang="es-ES" sz="1200" kern="1200" dirty="0" err="1" smtClean="0">
                <a:solidFill>
                  <a:schemeClr val="tx1"/>
                </a:solidFill>
                <a:effectLst/>
                <a:latin typeface="+mn-lt"/>
                <a:ea typeface="+mn-ea"/>
                <a:cs typeface="+mn-cs"/>
              </a:rPr>
              <a:t>Seat</a:t>
            </a:r>
            <a:r>
              <a:rPr lang="es-ES" sz="1200" kern="1200" dirty="0" smtClean="0">
                <a:solidFill>
                  <a:schemeClr val="tx1"/>
                </a:solidFill>
                <a:effectLst/>
                <a:latin typeface="+mn-lt"/>
                <a:ea typeface="+mn-ea"/>
                <a:cs typeface="+mn-cs"/>
              </a:rPr>
              <a:t> león con un Ferrari 458.</a:t>
            </a:r>
          </a:p>
          <a:p>
            <a:r>
              <a:rPr lang="es-ES" sz="1200" kern="1200" dirty="0" smtClean="0">
                <a:solidFill>
                  <a:schemeClr val="tx1"/>
                </a:solidFill>
                <a:effectLst/>
                <a:latin typeface="+mn-lt"/>
                <a:ea typeface="+mn-ea"/>
                <a:cs typeface="+mn-cs"/>
              </a:rPr>
              <a:t>Sabemos que ese dinero es para pensárselo pero esta es actualmente la gama alta de RF Explorer y viene con todo lo necesario. La gama alta de Rhode son 150.000$ y es necesario añadirle complementos.</a:t>
            </a:r>
          </a:p>
          <a:p>
            <a:r>
              <a:rPr lang="es-ES" sz="1200" kern="1200" dirty="0" smtClean="0">
                <a:solidFill>
                  <a:schemeClr val="tx1"/>
                </a:solidFill>
                <a:effectLst/>
                <a:latin typeface="+mn-lt"/>
                <a:ea typeface="+mn-ea"/>
                <a:cs typeface="+mn-cs"/>
              </a:rPr>
              <a:t>De las especificaciones voy a comentar 3:</a:t>
            </a:r>
          </a:p>
          <a:p>
            <a:pPr lvl="0"/>
            <a:r>
              <a:rPr lang="es-ES" sz="1200" kern="1200" dirty="0" smtClean="0">
                <a:solidFill>
                  <a:schemeClr val="tx1"/>
                </a:solidFill>
                <a:effectLst/>
                <a:latin typeface="+mn-lt"/>
                <a:ea typeface="+mn-ea"/>
                <a:cs typeface="+mn-cs"/>
              </a:rPr>
              <a:t>Frecuencia</a:t>
            </a:r>
          </a:p>
          <a:p>
            <a:pPr lvl="0"/>
            <a:r>
              <a:rPr lang="es-ES" sz="1200" kern="1200" dirty="0" smtClean="0">
                <a:solidFill>
                  <a:schemeClr val="tx1"/>
                </a:solidFill>
                <a:effectLst/>
                <a:latin typeface="+mn-lt"/>
                <a:ea typeface="+mn-ea"/>
                <a:cs typeface="+mn-cs"/>
              </a:rPr>
              <a:t>Suelo de Ruido medio</a:t>
            </a:r>
          </a:p>
          <a:p>
            <a:pPr lvl="0"/>
            <a:r>
              <a:rPr lang="es-ES" sz="1200" kern="1200" dirty="0" smtClean="0">
                <a:solidFill>
                  <a:schemeClr val="tx1"/>
                </a:solidFill>
                <a:effectLst/>
                <a:latin typeface="+mn-lt"/>
                <a:ea typeface="+mn-ea"/>
                <a:cs typeface="+mn-cs"/>
              </a:rPr>
              <a:t>Resolución en amplitud y frecuencia</a:t>
            </a:r>
          </a:p>
          <a:p>
            <a:pPr lvl="0">
              <a:spcBef>
                <a:spcPts val="0"/>
              </a:spcBef>
              <a:buNone/>
            </a:pPr>
            <a:endParaRPr dirty="0"/>
          </a:p>
        </p:txBody>
      </p:sp>
    </p:spTree>
    <p:extLst>
      <p:ext uri="{BB962C8B-B14F-4D97-AF65-F5344CB8AC3E}">
        <p14:creationId xmlns:p14="http://schemas.microsoft.com/office/powerpoint/2010/main" val="3749064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Más sencillo que el mecanismo de un chupete: Dos entradas, 7 botones y una pantalla GLCD</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17</a:t>
            </a:fld>
            <a:endParaRPr lang="es-ES"/>
          </a:p>
        </p:txBody>
      </p:sp>
    </p:spTree>
    <p:extLst>
      <p:ext uri="{BB962C8B-B14F-4D97-AF65-F5344CB8AC3E}">
        <p14:creationId xmlns:p14="http://schemas.microsoft.com/office/powerpoint/2010/main" val="29413550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Esto es lo que nos encontramos al encender el dispositivo. En el eje Y la potencia en </a:t>
            </a:r>
            <a:r>
              <a:rPr lang="es-ES" sz="1200" kern="1200" dirty="0" err="1" smtClean="0">
                <a:solidFill>
                  <a:schemeClr val="tx1"/>
                </a:solidFill>
                <a:effectLst/>
                <a:latin typeface="+mn-lt"/>
                <a:ea typeface="+mn-ea"/>
                <a:cs typeface="+mn-cs"/>
              </a:rPr>
              <a:t>dBm</a:t>
            </a:r>
            <a:r>
              <a:rPr lang="es-ES" sz="1200" kern="1200" dirty="0" smtClean="0">
                <a:solidFill>
                  <a:schemeClr val="tx1"/>
                </a:solidFill>
                <a:effectLst/>
                <a:latin typeface="+mn-lt"/>
                <a:ea typeface="+mn-ea"/>
                <a:cs typeface="+mn-cs"/>
              </a:rPr>
              <a:t> (explicar) en el eje X la frecuencia en MHz. Pregunta: ¿Qué hay ahí? – Banda ISM de 2.4GHz - </a:t>
            </a:r>
            <a:r>
              <a:rPr lang="es-ES" sz="1200" kern="1200" dirty="0" err="1" smtClean="0">
                <a:solidFill>
                  <a:schemeClr val="tx1"/>
                </a:solidFill>
                <a:effectLst/>
                <a:latin typeface="+mn-lt"/>
                <a:ea typeface="+mn-ea"/>
                <a:cs typeface="+mn-cs"/>
              </a:rPr>
              <a:t>WiFi</a:t>
            </a:r>
            <a:r>
              <a:rPr lang="es-ES" sz="1200" kern="1200" dirty="0" smtClean="0">
                <a:solidFill>
                  <a:schemeClr val="tx1"/>
                </a:solidFill>
                <a:effectLst/>
                <a:latin typeface="+mn-lt"/>
                <a:ea typeface="+mn-ea"/>
                <a:cs typeface="+mn-cs"/>
              </a:rPr>
              <a:t> y Bluetooth.</a:t>
            </a:r>
          </a:p>
          <a:p>
            <a:r>
              <a:rPr lang="es-ES" sz="1200" kern="1200" dirty="0" smtClean="0">
                <a:solidFill>
                  <a:schemeClr val="tx1"/>
                </a:solidFill>
                <a:effectLst/>
                <a:latin typeface="+mn-lt"/>
                <a:ea typeface="+mn-ea"/>
                <a:cs typeface="+mn-cs"/>
              </a:rPr>
              <a:t>Aparecen una serie de indicadores (estado de la batería etc…) pero quiero que veáis los números corresponden al marcador.</a:t>
            </a: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18</a:t>
            </a:fld>
            <a:endParaRPr lang="es-ES"/>
          </a:p>
        </p:txBody>
      </p:sp>
    </p:spTree>
    <p:extLst>
      <p:ext uri="{BB962C8B-B14F-4D97-AF65-F5344CB8AC3E}">
        <p14:creationId xmlns:p14="http://schemas.microsoft.com/office/powerpoint/2010/main" val="89049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a:xfrm>
            <a:off x="1143000" y="685800"/>
            <a:ext cx="4572000" cy="3429000"/>
          </a:xfrm>
        </p:spPr>
      </p:sp>
      <p:sp>
        <p:nvSpPr>
          <p:cNvPr id="3" name="2 Marcador de notas"/>
          <p:cNvSpPr>
            <a:spLocks noGrp="1"/>
          </p:cNvSpPr>
          <p:nvPr>
            <p:ph type="body" idx="1"/>
          </p:nvPr>
        </p:nvSpPr>
        <p:spPr/>
        <p:txBody>
          <a:bodyPr/>
          <a:lstStyle/>
          <a:p>
            <a:r>
              <a:rPr lang="es-ES" sz="1200" kern="1200" dirty="0" smtClean="0">
                <a:solidFill>
                  <a:schemeClr val="tx1"/>
                </a:solidFill>
                <a:effectLst/>
                <a:latin typeface="+mn-lt"/>
                <a:ea typeface="+mn-ea"/>
                <a:cs typeface="+mn-cs"/>
              </a:rPr>
              <a:t>Quien utiliza nuestros dispositivos. Cómo he comentado son siempre técnicos altamente cualificados, en su mayoría ingenieros y que provienen de distintos sitios:</a:t>
            </a:r>
          </a:p>
          <a:p>
            <a:pPr lvl="0"/>
            <a:r>
              <a:rPr lang="es-ES" sz="1200" kern="1200" dirty="0" smtClean="0">
                <a:solidFill>
                  <a:schemeClr val="tx1"/>
                </a:solidFill>
                <a:effectLst/>
                <a:latin typeface="+mn-lt"/>
                <a:ea typeface="+mn-ea"/>
                <a:cs typeface="+mn-cs"/>
              </a:rPr>
              <a:t>Ejemplo audio: Usuario en Japón que utiliza para testear la </a:t>
            </a:r>
            <a:r>
              <a:rPr lang="es-ES" sz="1200" kern="1200" dirty="0" err="1" smtClean="0">
                <a:solidFill>
                  <a:schemeClr val="tx1"/>
                </a:solidFill>
                <a:effectLst/>
                <a:latin typeface="+mn-lt"/>
                <a:ea typeface="+mn-ea"/>
                <a:cs typeface="+mn-cs"/>
              </a:rPr>
              <a:t>microfonía</a:t>
            </a:r>
            <a:r>
              <a:rPr lang="es-ES" sz="1200" kern="1200" dirty="0" smtClean="0">
                <a:solidFill>
                  <a:schemeClr val="tx1"/>
                </a:solidFill>
                <a:effectLst/>
                <a:latin typeface="+mn-lt"/>
                <a:ea typeface="+mn-ea"/>
                <a:cs typeface="+mn-cs"/>
              </a:rPr>
              <a:t> inalámbrica</a:t>
            </a:r>
          </a:p>
          <a:p>
            <a:pPr lvl="0"/>
            <a:r>
              <a:rPr lang="es-ES" sz="1200" kern="1200" dirty="0" smtClean="0">
                <a:solidFill>
                  <a:schemeClr val="tx1"/>
                </a:solidFill>
                <a:effectLst/>
                <a:latin typeface="+mn-lt"/>
                <a:ea typeface="+mn-ea"/>
                <a:cs typeface="+mn-cs"/>
              </a:rPr>
              <a:t>Ejemplo Radioaficionado que se encuentra en Ourense probando unos transmisores</a:t>
            </a:r>
          </a:p>
          <a:p>
            <a:pPr lvl="0"/>
            <a:r>
              <a:rPr lang="es-ES" sz="1200" kern="1200" dirty="0" smtClean="0">
                <a:solidFill>
                  <a:schemeClr val="tx1"/>
                </a:solidFill>
                <a:effectLst/>
                <a:latin typeface="+mn-lt"/>
                <a:ea typeface="+mn-ea"/>
                <a:cs typeface="+mn-cs"/>
              </a:rPr>
              <a:t>Ejemplo Mundo RC: Usuario en Rusia que crea una antena manual para FPV de su dron</a:t>
            </a:r>
          </a:p>
          <a:p>
            <a:pPr lvl="0"/>
            <a:r>
              <a:rPr lang="en-US" sz="1200" kern="1200" dirty="0" err="1" smtClean="0">
                <a:solidFill>
                  <a:schemeClr val="tx1"/>
                </a:solidFill>
                <a:effectLst/>
                <a:latin typeface="+mn-lt"/>
                <a:ea typeface="+mn-ea"/>
                <a:cs typeface="+mn-cs"/>
              </a:rPr>
              <a:t>Ejemplo</a:t>
            </a:r>
            <a:r>
              <a:rPr lang="en-US" sz="1200" kern="1200" dirty="0" smtClean="0">
                <a:solidFill>
                  <a:schemeClr val="tx1"/>
                </a:solidFill>
                <a:effectLst/>
                <a:latin typeface="+mn-lt"/>
                <a:ea typeface="+mn-ea"/>
                <a:cs typeface="+mn-cs"/>
              </a:rPr>
              <a:t> Makers - Home made SWR BRIDGE CAN TEST FROM 50MHZ TO 2700MHZ WITH RF EXPLORER 6G Combo</a:t>
            </a:r>
            <a:endParaRPr lang="es-ES" sz="1200" kern="1200" dirty="0" smtClean="0">
              <a:solidFill>
                <a:schemeClr val="tx1"/>
              </a:solidFill>
              <a:effectLst/>
              <a:latin typeface="+mn-lt"/>
              <a:ea typeface="+mn-ea"/>
              <a:cs typeface="+mn-cs"/>
            </a:endParaRPr>
          </a:p>
          <a:p>
            <a:endParaRPr lang="es-ES" dirty="0"/>
          </a:p>
        </p:txBody>
      </p:sp>
      <p:sp>
        <p:nvSpPr>
          <p:cNvPr id="4" name="3 Marcador de número de diapositiva"/>
          <p:cNvSpPr>
            <a:spLocks noGrp="1"/>
          </p:cNvSpPr>
          <p:nvPr>
            <p:ph type="sldNum" sz="quarter" idx="10"/>
          </p:nvPr>
        </p:nvSpPr>
        <p:spPr/>
        <p:txBody>
          <a:bodyPr/>
          <a:lstStyle/>
          <a:p>
            <a:fld id="{EBA24FFA-CCD3-40A6-9F89-373AB3B20975}" type="slidenum">
              <a:rPr lang="es-ES" smtClean="0"/>
              <a:t>19</a:t>
            </a:fld>
            <a:endParaRPr lang="es-ES"/>
          </a:p>
        </p:txBody>
      </p:sp>
    </p:spTree>
    <p:extLst>
      <p:ext uri="{BB962C8B-B14F-4D97-AF65-F5344CB8AC3E}">
        <p14:creationId xmlns:p14="http://schemas.microsoft.com/office/powerpoint/2010/main" val="2382461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33"/>
            <a:ext cx="7772400" cy="1470025"/>
          </a:xfrm>
        </p:spPr>
        <p:txBody>
          <a:bodyPr/>
          <a:lstStyle/>
          <a:p>
            <a:r>
              <a:rPr lang="es-ES" smtClean="0"/>
              <a:t>Haga clic para modificar el estilo de título del patrón</a:t>
            </a:r>
            <a:endParaRPr lang="es-ES"/>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smtClean="0"/>
              <a:t>Haga clic para modificar el estilo de subtítulo del patrón</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41"/>
            <a:ext cx="2057400" cy="5851525"/>
          </a:xfrm>
        </p:spPr>
        <p:txBody>
          <a:bodyPr vert="eaVert"/>
          <a:lstStyle/>
          <a:p>
            <a:r>
              <a:rPr lang="es-ES" smtClean="0"/>
              <a:t>Haga clic para modificar el estilo de título del patrón</a:t>
            </a:r>
            <a:endParaRPr lang="es-ES"/>
          </a:p>
        </p:txBody>
      </p:sp>
      <p:sp>
        <p:nvSpPr>
          <p:cNvPr id="3" name="2 Marcador de texto vertical"/>
          <p:cNvSpPr>
            <a:spLocks noGrp="1"/>
          </p:cNvSpPr>
          <p:nvPr>
            <p:ph type="body" orient="vert" idx="1"/>
          </p:nvPr>
        </p:nvSpPr>
        <p:spPr>
          <a:xfrm>
            <a:off x="457200" y="274641"/>
            <a:ext cx="6019800" cy="585152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593367"/>
            <a:ext cx="8520600" cy="7636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536633"/>
            <a:ext cx="8520600" cy="4555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9" y="6217623"/>
            <a:ext cx="548700" cy="524800"/>
          </a:xfrm>
          <a:prstGeom prst="rect">
            <a:avLst/>
          </a:prstGeom>
        </p:spPr>
        <p:txBody>
          <a:bodyPr lIns="91425" tIns="91425" rIns="91425" bIns="91425" anchor="ctr" anchorCtr="0">
            <a:noAutofit/>
          </a:bodyPr>
          <a:lstStyle/>
          <a:p>
            <a:pPr lvl="0">
              <a:spcBef>
                <a:spcPts val="0"/>
              </a:spcBef>
              <a:buNone/>
            </a:pPr>
            <a:fld id="{00000000-1234-1234-1234-123412341234}" type="slidenum">
              <a:rPr lang="es"/>
              <a:t>‹Nº›</a:t>
            </a:fld>
            <a:endParaRPr lang="es"/>
          </a:p>
        </p:txBody>
      </p:sp>
    </p:spTree>
    <p:extLst>
      <p:ext uri="{BB962C8B-B14F-4D97-AF65-F5344CB8AC3E}">
        <p14:creationId xmlns:p14="http://schemas.microsoft.com/office/powerpoint/2010/main" val="2647011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2"/>
            <a:ext cx="7772400" cy="1362075"/>
          </a:xfrm>
        </p:spPr>
        <p:txBody>
          <a:bodyPr anchor="t"/>
          <a:lstStyle>
            <a:lvl1pPr algn="l">
              <a:defRPr sz="4000" b="1" cap="all"/>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722313" y="2906718"/>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contenido"/>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contenido"/>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3" y="1535114"/>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3"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5" name="4 Marcador de texto"/>
          <p:cNvSpPr>
            <a:spLocks noGrp="1"/>
          </p:cNvSpPr>
          <p:nvPr>
            <p:ph type="body" sz="quarter" idx="3"/>
          </p:nvPr>
        </p:nvSpPr>
        <p:spPr>
          <a:xfrm>
            <a:off x="4645034" y="1535114"/>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34"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7" name="6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8" name="7 Marcador de pie de página"/>
          <p:cNvSpPr>
            <a:spLocks noGrp="1"/>
          </p:cNvSpPr>
          <p:nvPr>
            <p:ph type="ftr" sz="quarter" idx="11"/>
          </p:nvPr>
        </p:nvSpPr>
        <p:spPr/>
        <p:txBody>
          <a:bodyPr/>
          <a:lstStyle/>
          <a:p>
            <a:endParaRPr lang="es-ES"/>
          </a:p>
        </p:txBody>
      </p:sp>
      <p:sp>
        <p:nvSpPr>
          <p:cNvPr id="9" name="8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ES"/>
          </a:p>
        </p:txBody>
      </p:sp>
      <p:sp>
        <p:nvSpPr>
          <p:cNvPr id="3" name="2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9" y="273050"/>
            <a:ext cx="3008313" cy="1162051"/>
          </a:xfrm>
        </p:spPr>
        <p:txBody>
          <a:bodyPr anchor="b"/>
          <a:lstStyle>
            <a:lvl1pPr algn="l">
              <a:defRPr sz="2000" b="1"/>
            </a:lvl1pPr>
          </a:lstStyle>
          <a:p>
            <a:r>
              <a:rPr lang="es-ES" smtClean="0"/>
              <a:t>Haga clic para modificar el estilo de título del patrón</a:t>
            </a:r>
            <a:endParaRPr lang="es-ES"/>
          </a:p>
        </p:txBody>
      </p:sp>
      <p:sp>
        <p:nvSpPr>
          <p:cNvPr id="3" name="2 Marcador de contenido"/>
          <p:cNvSpPr>
            <a:spLocks noGrp="1"/>
          </p:cNvSpPr>
          <p:nvPr>
            <p:ph idx="1"/>
          </p:nvPr>
        </p:nvSpPr>
        <p:spPr>
          <a:xfrm>
            <a:off x="3575058" y="273057"/>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texto"/>
          <p:cNvSpPr>
            <a:spLocks noGrp="1"/>
          </p:cNvSpPr>
          <p:nvPr>
            <p:ph type="body" sz="half" idx="2"/>
          </p:nvPr>
        </p:nvSpPr>
        <p:spPr>
          <a:xfrm>
            <a:off x="457209" y="1435105"/>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2"/>
            <a:ext cx="5486400" cy="566739"/>
          </a:xfrm>
        </p:spPr>
        <p:txBody>
          <a:bodyPr anchor="b"/>
          <a:lstStyle>
            <a:lvl1pPr algn="l">
              <a:defRPr sz="2000" b="1"/>
            </a:lvl1pPr>
          </a:lstStyle>
          <a:p>
            <a:r>
              <a:rPr lang="es-ES" smtClean="0"/>
              <a:t>Haga clic para modificar el estilo de título del patrón</a:t>
            </a:r>
            <a:endParaRPr lang="es-ES"/>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3 Marcador de texto"/>
          <p:cNvSpPr>
            <a:spLocks noGrp="1"/>
          </p:cNvSpPr>
          <p:nvPr>
            <p:ph type="body" sz="half" idx="2"/>
          </p:nvPr>
        </p:nvSpPr>
        <p:spPr>
          <a:xfrm>
            <a:off x="1792288" y="5367343"/>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p>
            <a:fld id="{7A847CFC-816F-41D0-AAC0-9BF4FEBC753E}" type="datetimeFigureOut">
              <a:rPr lang="es-ES" smtClean="0"/>
              <a:t>05/04/2020</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132FADFE-3B8F-471C-ABF0-DBC7717ECBBC}" type="slidenum">
              <a:rPr lang="es-ES" smtClean="0"/>
              <a:t>‹Nº›</a:t>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es-ES" smtClean="0"/>
              <a:t>Haga clic para modificar el estilo de título del patrón</a:t>
            </a:r>
            <a:endParaRPr lang="es-ES"/>
          </a:p>
        </p:txBody>
      </p:sp>
      <p:sp>
        <p:nvSpPr>
          <p:cNvPr id="3" name="2 Marcador de texto"/>
          <p:cNvSpPr>
            <a:spLocks noGrp="1"/>
          </p:cNvSpPr>
          <p:nvPr>
            <p:ph type="body" idx="1"/>
          </p:nvPr>
        </p:nvSpPr>
        <p:spPr>
          <a:xfrm>
            <a:off x="457200" y="1600206"/>
            <a:ext cx="8229600" cy="4525963"/>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ES"/>
          </a:p>
        </p:txBody>
      </p:sp>
      <p:sp>
        <p:nvSpPr>
          <p:cNvPr id="4" name="3 Marcador de fecha"/>
          <p:cNvSpPr>
            <a:spLocks noGrp="1"/>
          </p:cNvSpPr>
          <p:nvPr>
            <p:ph type="dt" sz="half" idx="2"/>
          </p:nvPr>
        </p:nvSpPr>
        <p:spPr>
          <a:xfrm>
            <a:off x="457200" y="6356353"/>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847CFC-816F-41D0-AAC0-9BF4FEBC753E}" type="datetimeFigureOut">
              <a:rPr lang="es-ES" smtClean="0"/>
              <a:t>05/04/2020</a:t>
            </a:fld>
            <a:endParaRPr lang="es-ES"/>
          </a:p>
        </p:txBody>
      </p:sp>
      <p:sp>
        <p:nvSpPr>
          <p:cNvPr id="5" name="4 Marcador de pie de página"/>
          <p:cNvSpPr>
            <a:spLocks noGrp="1"/>
          </p:cNvSpPr>
          <p:nvPr>
            <p:ph type="ftr" sz="quarter" idx="3"/>
          </p:nvPr>
        </p:nvSpPr>
        <p:spPr>
          <a:xfrm>
            <a:off x="3124200" y="6356353"/>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5 Marcador de número de diapositiva"/>
          <p:cNvSpPr>
            <a:spLocks noGrp="1"/>
          </p:cNvSpPr>
          <p:nvPr>
            <p:ph type="sldNum" sz="quarter" idx="4"/>
          </p:nvPr>
        </p:nvSpPr>
        <p:spPr>
          <a:xfrm>
            <a:off x="6553200" y="6356353"/>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2FADFE-3B8F-471C-ABF0-DBC7717ECBBC}" type="slidenum">
              <a:rPr lang="es-ES" smtClean="0"/>
              <a:t>‹Nº›</a:t>
            </a:fld>
            <a:endParaRPr lang="es-E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ocuments\Repository\mySlides\2018_04_13-Cartagena_SWYP17_Congress\new_images\teaserbox_101503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99756"/>
            <a:ext cx="1512168" cy="1512168"/>
          </a:xfrm>
          <a:prstGeom prst="rect">
            <a:avLst/>
          </a:prstGeom>
          <a:noFill/>
          <a:extLst>
            <a:ext uri="{909E8E84-426E-40DD-AFC4-6F175D3DCCD1}">
              <a14:hiddenFill xmlns:a14="http://schemas.microsoft.com/office/drawing/2010/main">
                <a:solidFill>
                  <a:srgbClr val="FFFFFF"/>
                </a:solidFill>
              </a14:hiddenFill>
            </a:ext>
          </a:extLst>
        </p:spPr>
      </p:pic>
      <p:sp>
        <p:nvSpPr>
          <p:cNvPr id="3" name="2 CuadroTexto"/>
          <p:cNvSpPr txBox="1"/>
          <p:nvPr/>
        </p:nvSpPr>
        <p:spPr>
          <a:xfrm>
            <a:off x="916361" y="3933057"/>
            <a:ext cx="7374257" cy="2739211"/>
          </a:xfrm>
          <a:prstGeom prst="rect">
            <a:avLst/>
          </a:prstGeom>
          <a:noFill/>
        </p:spPr>
        <p:txBody>
          <a:bodyPr wrap="square" rtlCol="0">
            <a:spAutoFit/>
          </a:bodyPr>
          <a:lstStyle/>
          <a:p>
            <a:pPr algn="ctr"/>
            <a:r>
              <a:rPr lang="es-ES" sz="4400" b="1" dirty="0" smtClean="0"/>
              <a:t>Manuel Ballesteros Carballo </a:t>
            </a:r>
          </a:p>
          <a:p>
            <a:pPr algn="ctr"/>
            <a:endParaRPr lang="es-ES" sz="3200" b="1" dirty="0" smtClean="0">
              <a:solidFill>
                <a:schemeClr val="tx2"/>
              </a:solidFill>
            </a:endParaRPr>
          </a:p>
          <a:p>
            <a:pPr algn="ctr"/>
            <a:r>
              <a:rPr lang="es-ES" sz="3200" b="1" dirty="0" smtClean="0">
                <a:solidFill>
                  <a:schemeClr val="tx2"/>
                </a:solidFill>
              </a:rPr>
              <a:t>Ingeniero de Diseño y Desarrollo</a:t>
            </a:r>
          </a:p>
          <a:p>
            <a:pPr algn="ctr"/>
            <a:r>
              <a:rPr lang="es-ES" sz="3200" b="1" dirty="0" err="1" smtClean="0">
                <a:solidFill>
                  <a:schemeClr val="tx2"/>
                </a:solidFill>
              </a:rPr>
              <a:t>Call</a:t>
            </a:r>
            <a:r>
              <a:rPr lang="es-ES" sz="3200" b="1" dirty="0" smtClean="0">
                <a:solidFill>
                  <a:schemeClr val="tx2"/>
                </a:solidFill>
              </a:rPr>
              <a:t> </a:t>
            </a:r>
            <a:r>
              <a:rPr lang="es-ES" sz="3200" b="1" dirty="0" err="1" smtClean="0">
                <a:solidFill>
                  <a:schemeClr val="tx2"/>
                </a:solidFill>
              </a:rPr>
              <a:t>Sign</a:t>
            </a:r>
            <a:r>
              <a:rPr lang="es-ES" sz="3200" b="1" dirty="0" smtClean="0">
                <a:solidFill>
                  <a:schemeClr val="tx2"/>
                </a:solidFill>
              </a:rPr>
              <a:t> EA4HAN</a:t>
            </a:r>
          </a:p>
          <a:p>
            <a:pPr algn="ctr"/>
            <a:r>
              <a:rPr lang="es-ES" sz="3200" b="1" dirty="0" smtClean="0">
                <a:solidFill>
                  <a:schemeClr val="tx2"/>
                </a:solidFill>
              </a:rPr>
              <a:t>Congreso SWYP´18 - Abril 2018</a:t>
            </a:r>
            <a:endParaRPr lang="es-ES" sz="3200" b="1" dirty="0">
              <a:solidFill>
                <a:schemeClr val="tx2"/>
              </a:solidFill>
            </a:endParaRPr>
          </a:p>
        </p:txBody>
      </p:sp>
      <p:pic>
        <p:nvPicPr>
          <p:cNvPr id="1028" name="Picture 4" descr="https://www.ieee.org/documents/ieee_mb_blu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5" y="452670"/>
            <a:ext cx="2823035" cy="83776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C:\Users\IGEE\Desktop\Imágenes RF-Explorer para portada\Images Presentation RF Explorer-20170302T210852Z-001\Logo_RFExplorer_Blu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62" y="1811924"/>
            <a:ext cx="9145055" cy="212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5375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endParaRPr lang="es-ES"/>
          </a:p>
        </p:txBody>
      </p:sp>
      <p:sp>
        <p:nvSpPr>
          <p:cNvPr id="3" name="2 Marcador de contenido"/>
          <p:cNvSpPr>
            <a:spLocks noGrp="1"/>
          </p:cNvSpPr>
          <p:nvPr>
            <p:ph idx="1"/>
          </p:nvPr>
        </p:nvSpPr>
        <p:spPr/>
        <p:txBody>
          <a:bodyPr/>
          <a:lstStyle/>
          <a:p>
            <a:endParaRPr lang="es-ES"/>
          </a:p>
        </p:txBody>
      </p:sp>
      <p:pic>
        <p:nvPicPr>
          <p:cNvPr id="5122" name="Picture 2" descr="C:\Users\IGEE\Documents\Repository\mySlides\2018_04_13-Cartagena_SWYP17_Congress\new_images\dnepr-cluster-mission-orbit-injection-profile-june-19-2014-credit-isc-kosmotras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60" y="-115416"/>
            <a:ext cx="16273389" cy="6957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2765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2 Tabla"/>
          <p:cNvGraphicFramePr>
            <a:graphicFrameLocks noGrp="1"/>
          </p:cNvGraphicFramePr>
          <p:nvPr>
            <p:extLst>
              <p:ext uri="{D42A27DB-BD31-4B8C-83A1-F6EECF244321}">
                <p14:modId xmlns:p14="http://schemas.microsoft.com/office/powerpoint/2010/main" val="3516601815"/>
              </p:ext>
            </p:extLst>
          </p:nvPr>
        </p:nvGraphicFramePr>
        <p:xfrm>
          <a:off x="5" y="836712"/>
          <a:ext cx="9143995" cy="9497854"/>
        </p:xfrm>
        <a:graphic>
          <a:graphicData uri="http://schemas.openxmlformats.org/drawingml/2006/table">
            <a:tbl>
              <a:tblPr firstRow="1" bandRow="1">
                <a:tableStyleId>{073A0DAA-6AF3-43AB-8588-CEC1D06C72B9}</a:tableStyleId>
              </a:tblPr>
              <a:tblGrid>
                <a:gridCol w="1187619"/>
                <a:gridCol w="1424951"/>
                <a:gridCol w="1239345"/>
                <a:gridCol w="1080120"/>
                <a:gridCol w="1440160"/>
                <a:gridCol w="1008112"/>
                <a:gridCol w="1763688"/>
              </a:tblGrid>
              <a:tr h="514350">
                <a:tc>
                  <a:txBody>
                    <a:bodyPr/>
                    <a:lstStyle/>
                    <a:p>
                      <a:pPr marL="50165" marR="60960">
                        <a:lnSpc>
                          <a:spcPts val="900"/>
                        </a:lnSpc>
                        <a:spcBef>
                          <a:spcPts val="60"/>
                        </a:spcBef>
                        <a:spcAft>
                          <a:spcPts val="0"/>
                        </a:spcAft>
                      </a:pPr>
                      <a:r>
                        <a:rPr lang="es-ES" sz="1600" b="1" baseline="0" dirty="0">
                          <a:solidFill>
                            <a:schemeClr val="bg1"/>
                          </a:solidFill>
                          <a:effectLst/>
                          <a:latin typeface="+mj-lt"/>
                          <a:ea typeface="Arial"/>
                          <a:cs typeface="Times New Roman"/>
                        </a:rPr>
                        <a:t>Satélite y </a:t>
                      </a:r>
                      <a:r>
                        <a:rPr lang="es-ES" sz="1600" b="1" baseline="0" dirty="0" err="1">
                          <a:solidFill>
                            <a:schemeClr val="bg1"/>
                          </a:solidFill>
                          <a:effectLst/>
                          <a:latin typeface="+mj-lt"/>
                          <a:ea typeface="Arial"/>
                          <a:cs typeface="Times New Roman"/>
                        </a:rPr>
                        <a:t>deno</a:t>
                      </a:r>
                      <a:r>
                        <a:rPr lang="es-ES" sz="1600" b="1" baseline="0" dirty="0">
                          <a:solidFill>
                            <a:schemeClr val="bg1"/>
                          </a:solidFill>
                          <a:effectLst/>
                          <a:latin typeface="+mj-lt"/>
                          <a:ea typeface="Arial"/>
                          <a:cs typeface="Times New Roman"/>
                        </a:rPr>
                        <a:t>- </a:t>
                      </a:r>
                      <a:r>
                        <a:rPr lang="es-ES" sz="1600" b="1" baseline="0" dirty="0" err="1">
                          <a:solidFill>
                            <a:schemeClr val="bg1"/>
                          </a:solidFill>
                          <a:effectLst/>
                          <a:latin typeface="+mj-lt"/>
                          <a:ea typeface="Arial"/>
                          <a:cs typeface="Times New Roman"/>
                        </a:rPr>
                        <a:t>minación</a:t>
                      </a:r>
                      <a:r>
                        <a:rPr lang="es-ES" sz="1600" b="1" baseline="0" dirty="0">
                          <a:solidFill>
                            <a:schemeClr val="bg1"/>
                          </a:solidFill>
                          <a:effectLst/>
                          <a:latin typeface="+mj-lt"/>
                          <a:ea typeface="Arial"/>
                          <a:cs typeface="Times New Roman"/>
                        </a:rPr>
                        <a:t> OSCAR</a:t>
                      </a:r>
                      <a:endParaRPr lang="es-ES" sz="3200" baseline="0" dirty="0">
                        <a:solidFill>
                          <a:schemeClr val="bg1"/>
                        </a:solidFill>
                        <a:effectLst/>
                        <a:latin typeface="+mj-lt"/>
                        <a:ea typeface="Arial"/>
                        <a:cs typeface="Times New Roman"/>
                      </a:endParaRPr>
                    </a:p>
                  </a:txBody>
                  <a:tcPr marL="0" marR="0" marT="0" marB="0"/>
                </a:tc>
                <a:tc>
                  <a:txBody>
                    <a:bodyPr/>
                    <a:lstStyle/>
                    <a:p>
                      <a:pPr marL="46990">
                        <a:spcBef>
                          <a:spcPts val="10"/>
                        </a:spcBef>
                        <a:spcAft>
                          <a:spcPts val="0"/>
                        </a:spcAft>
                      </a:pPr>
                      <a:r>
                        <a:rPr lang="en-US" sz="1600" b="1" baseline="0" dirty="0">
                          <a:solidFill>
                            <a:schemeClr val="bg1"/>
                          </a:solidFill>
                          <a:effectLst/>
                          <a:latin typeface="+mj-lt"/>
                          <a:ea typeface="Arial"/>
                          <a:cs typeface="Times New Roman"/>
                        </a:rPr>
                        <a:t>Estado</a:t>
                      </a:r>
                      <a:endParaRPr lang="es-ES" sz="3200" baseline="0" dirty="0">
                        <a:solidFill>
                          <a:schemeClr val="bg1"/>
                        </a:solidFill>
                        <a:effectLst/>
                        <a:latin typeface="+mj-lt"/>
                        <a:ea typeface="Arial"/>
                        <a:cs typeface="Times New Roman"/>
                      </a:endParaRPr>
                    </a:p>
                  </a:txBody>
                  <a:tcPr marL="0" marR="0" marT="0" marB="0"/>
                </a:tc>
                <a:tc>
                  <a:txBody>
                    <a:bodyPr/>
                    <a:lstStyle/>
                    <a:p>
                      <a:pPr marL="47625" marR="215900">
                        <a:lnSpc>
                          <a:spcPts val="900"/>
                        </a:lnSpc>
                        <a:spcBef>
                          <a:spcPts val="60"/>
                        </a:spcBef>
                        <a:spcAft>
                          <a:spcPts val="0"/>
                        </a:spcAft>
                      </a:pPr>
                      <a:r>
                        <a:rPr lang="en-US" sz="1600" b="1" spc="-15" baseline="0" dirty="0" err="1">
                          <a:solidFill>
                            <a:schemeClr val="bg1"/>
                          </a:solidFill>
                          <a:effectLst/>
                          <a:latin typeface="+mj-lt"/>
                          <a:ea typeface="Arial"/>
                          <a:cs typeface="Times New Roman"/>
                        </a:rPr>
                        <a:t>Frecuencia</a:t>
                      </a:r>
                      <a:r>
                        <a:rPr lang="en-US" sz="1600" b="1" spc="-15" baseline="0" dirty="0">
                          <a:solidFill>
                            <a:schemeClr val="bg1"/>
                          </a:solidFill>
                          <a:effectLst/>
                          <a:latin typeface="+mj-lt"/>
                          <a:ea typeface="Arial"/>
                          <a:cs typeface="Times New Roman"/>
                        </a:rPr>
                        <a:t> </a:t>
                      </a:r>
                      <a:r>
                        <a:rPr lang="en-US" sz="1600" b="1" baseline="0" dirty="0" err="1">
                          <a:solidFill>
                            <a:schemeClr val="bg1"/>
                          </a:solidFill>
                          <a:effectLst/>
                          <a:latin typeface="+mj-lt"/>
                          <a:ea typeface="Arial"/>
                          <a:cs typeface="Times New Roman"/>
                        </a:rPr>
                        <a:t>subida</a:t>
                      </a:r>
                      <a:r>
                        <a:rPr lang="en-US" sz="1600" b="1" baseline="0" dirty="0">
                          <a:solidFill>
                            <a:schemeClr val="bg1"/>
                          </a:solidFill>
                          <a:effectLst/>
                          <a:latin typeface="+mj-lt"/>
                          <a:ea typeface="Arial"/>
                          <a:cs typeface="Times New Roman"/>
                        </a:rPr>
                        <a:t> y </a:t>
                      </a:r>
                      <a:r>
                        <a:rPr lang="en-US" sz="1600" b="1" spc="-15" baseline="0" dirty="0" err="1">
                          <a:solidFill>
                            <a:schemeClr val="bg1"/>
                          </a:solidFill>
                          <a:effectLst/>
                          <a:latin typeface="+mj-lt"/>
                          <a:ea typeface="Arial"/>
                          <a:cs typeface="Times New Roman"/>
                        </a:rPr>
                        <a:t>subtono</a:t>
                      </a:r>
                      <a:endParaRPr lang="es-ES" sz="3200" baseline="0" dirty="0">
                        <a:solidFill>
                          <a:schemeClr val="bg1"/>
                        </a:solidFill>
                        <a:effectLst/>
                        <a:latin typeface="+mj-lt"/>
                        <a:ea typeface="Arial"/>
                        <a:cs typeface="Times New Roman"/>
                      </a:endParaRPr>
                    </a:p>
                  </a:txBody>
                  <a:tcPr marL="0" marR="0" marT="0" marB="0"/>
                </a:tc>
                <a:tc>
                  <a:txBody>
                    <a:bodyPr/>
                    <a:lstStyle/>
                    <a:p>
                      <a:pPr marL="47625">
                        <a:lnSpc>
                          <a:spcPts val="900"/>
                        </a:lnSpc>
                        <a:spcBef>
                          <a:spcPts val="60"/>
                        </a:spcBef>
                        <a:spcAft>
                          <a:spcPts val="0"/>
                        </a:spcAft>
                      </a:pPr>
                      <a:r>
                        <a:rPr lang="en-US" sz="1600" b="1" baseline="0">
                          <a:solidFill>
                            <a:schemeClr val="bg1"/>
                          </a:solidFill>
                          <a:effectLst/>
                          <a:latin typeface="+mj-lt"/>
                          <a:ea typeface="Arial"/>
                          <a:cs typeface="Times New Roman"/>
                        </a:rPr>
                        <a:t>Frecuencia bajada</a:t>
                      </a:r>
                      <a:endParaRPr lang="es-ES" sz="3200" baseline="0">
                        <a:solidFill>
                          <a:schemeClr val="bg1"/>
                        </a:solidFill>
                        <a:effectLst/>
                        <a:latin typeface="+mj-lt"/>
                        <a:ea typeface="Arial"/>
                        <a:cs typeface="Times New Roman"/>
                      </a:endParaRPr>
                    </a:p>
                  </a:txBody>
                  <a:tcPr marL="0" marR="0" marT="0" marB="0"/>
                </a:tc>
                <a:tc>
                  <a:txBody>
                    <a:bodyPr/>
                    <a:lstStyle/>
                    <a:p>
                      <a:pPr marL="47625">
                        <a:spcBef>
                          <a:spcPts val="10"/>
                        </a:spcBef>
                        <a:spcAft>
                          <a:spcPts val="0"/>
                        </a:spcAft>
                      </a:pPr>
                      <a:r>
                        <a:rPr lang="en-US" sz="1600" b="1" baseline="0">
                          <a:solidFill>
                            <a:schemeClr val="bg1"/>
                          </a:solidFill>
                          <a:effectLst/>
                          <a:latin typeface="+mj-lt"/>
                          <a:ea typeface="Arial"/>
                          <a:cs typeface="Times New Roman"/>
                        </a:rPr>
                        <a:t>Órbita</a:t>
                      </a:r>
                      <a:endParaRPr lang="es-ES" sz="3200" baseline="0">
                        <a:solidFill>
                          <a:schemeClr val="bg1"/>
                        </a:solidFill>
                        <a:effectLst/>
                        <a:latin typeface="+mj-lt"/>
                        <a:ea typeface="Arial"/>
                        <a:cs typeface="Times New Roman"/>
                      </a:endParaRPr>
                    </a:p>
                  </a:txBody>
                  <a:tcPr marL="0" marR="0" marT="0" marB="0"/>
                </a:tc>
                <a:tc>
                  <a:txBody>
                    <a:bodyPr/>
                    <a:lstStyle/>
                    <a:p>
                      <a:pPr marL="48260" marR="48260">
                        <a:lnSpc>
                          <a:spcPts val="900"/>
                        </a:lnSpc>
                        <a:spcBef>
                          <a:spcPts val="60"/>
                        </a:spcBef>
                        <a:spcAft>
                          <a:spcPts val="0"/>
                        </a:spcAft>
                      </a:pPr>
                      <a:r>
                        <a:rPr lang="en-US" sz="1600" b="1" baseline="0" dirty="0" err="1">
                          <a:solidFill>
                            <a:schemeClr val="bg1"/>
                          </a:solidFill>
                          <a:effectLst/>
                          <a:latin typeface="+mj-lt"/>
                          <a:ea typeface="Arial"/>
                          <a:cs typeface="Times New Roman"/>
                        </a:rPr>
                        <a:t>Disponibilidad</a:t>
                      </a:r>
                      <a:r>
                        <a:rPr lang="en-US" sz="1600" b="1" baseline="0" dirty="0">
                          <a:solidFill>
                            <a:schemeClr val="bg1"/>
                          </a:solidFill>
                          <a:effectLst/>
                          <a:latin typeface="+mj-lt"/>
                          <a:ea typeface="Arial"/>
                          <a:cs typeface="Times New Roman"/>
                        </a:rPr>
                        <a:t> habitual</a:t>
                      </a:r>
                      <a:endParaRPr lang="es-ES" sz="3200" baseline="0" dirty="0">
                        <a:solidFill>
                          <a:schemeClr val="bg1"/>
                        </a:solidFill>
                        <a:effectLst/>
                        <a:latin typeface="+mj-lt"/>
                        <a:ea typeface="Arial"/>
                        <a:cs typeface="Times New Roman"/>
                      </a:endParaRPr>
                    </a:p>
                  </a:txBody>
                  <a:tcPr marL="0" marR="0" marT="0" marB="0"/>
                </a:tc>
                <a:tc>
                  <a:txBody>
                    <a:bodyPr/>
                    <a:lstStyle/>
                    <a:p>
                      <a:pPr marL="48895">
                        <a:spcBef>
                          <a:spcPts val="10"/>
                        </a:spcBef>
                        <a:spcAft>
                          <a:spcPts val="0"/>
                        </a:spcAft>
                      </a:pPr>
                      <a:r>
                        <a:rPr lang="en-US" sz="1600" b="1" baseline="0" dirty="0" err="1">
                          <a:solidFill>
                            <a:schemeClr val="bg1"/>
                          </a:solidFill>
                          <a:effectLst/>
                          <a:latin typeface="+mj-lt"/>
                          <a:ea typeface="Arial"/>
                          <a:cs typeface="Times New Roman"/>
                        </a:rPr>
                        <a:t>Observaciones</a:t>
                      </a:r>
                      <a:endParaRPr lang="es-ES" sz="3200" baseline="0" dirty="0">
                        <a:solidFill>
                          <a:schemeClr val="bg1"/>
                        </a:solidFill>
                        <a:effectLst/>
                        <a:latin typeface="+mj-lt"/>
                        <a:ea typeface="Arial"/>
                        <a:cs typeface="Times New Roman"/>
                      </a:endParaRPr>
                    </a:p>
                  </a:txBody>
                  <a:tcPr marL="0" marR="0" marT="0" marB="0"/>
                </a:tc>
              </a:tr>
              <a:tr h="946785">
                <a:tc>
                  <a:txBody>
                    <a:bodyPr/>
                    <a:lstStyle/>
                    <a:p>
                      <a:pPr marL="50165" marR="250825">
                        <a:lnSpc>
                          <a:spcPct val="111000"/>
                        </a:lnSpc>
                        <a:spcBef>
                          <a:spcPts val="95"/>
                        </a:spcBef>
                        <a:spcAft>
                          <a:spcPts val="0"/>
                        </a:spcAft>
                      </a:pPr>
                      <a:r>
                        <a:rPr lang="en-US" sz="1200" baseline="0" dirty="0" err="1">
                          <a:solidFill>
                            <a:srgbClr val="231F20"/>
                          </a:solidFill>
                          <a:effectLst/>
                          <a:latin typeface="+mj-lt"/>
                          <a:ea typeface="Arial"/>
                          <a:cs typeface="Times New Roman"/>
                        </a:rPr>
                        <a:t>Saudisat</a:t>
                      </a:r>
                      <a:r>
                        <a:rPr lang="en-US" sz="1200" baseline="0" dirty="0">
                          <a:solidFill>
                            <a:srgbClr val="231F20"/>
                          </a:solidFill>
                          <a:effectLst/>
                          <a:latin typeface="+mj-lt"/>
                          <a:ea typeface="Arial"/>
                          <a:cs typeface="Times New Roman"/>
                        </a:rPr>
                        <a:t> 1C (SO-50)</a:t>
                      </a:r>
                      <a:endParaRPr lang="es-ES" sz="2000" baseline="0" dirty="0">
                        <a:effectLst/>
                        <a:latin typeface="+mj-lt"/>
                        <a:ea typeface="Arial"/>
                        <a:cs typeface="Times New Roman"/>
                      </a:endParaRPr>
                    </a:p>
                  </a:txBody>
                  <a:tcPr marL="0" marR="0" marT="0" marB="0"/>
                </a:tc>
                <a:tc>
                  <a:txBody>
                    <a:bodyPr/>
                    <a:lstStyle/>
                    <a:p>
                      <a:pPr marL="46990">
                        <a:spcBef>
                          <a:spcPts val="95"/>
                        </a:spcBef>
                        <a:spcAft>
                          <a:spcPts val="0"/>
                        </a:spcAft>
                      </a:pPr>
                      <a:r>
                        <a:rPr lang="en-US" sz="1200" baseline="0">
                          <a:solidFill>
                            <a:srgbClr val="231F20"/>
                          </a:solidFill>
                          <a:effectLst/>
                          <a:latin typeface="+mj-lt"/>
                          <a:ea typeface="Arial"/>
                          <a:cs typeface="Times New Roman"/>
                        </a:rPr>
                        <a:t>Operativo</a:t>
                      </a:r>
                      <a:endParaRPr lang="es-ES" sz="2000" baseline="0">
                        <a:effectLst/>
                        <a:latin typeface="+mj-lt"/>
                        <a:ea typeface="Arial"/>
                        <a:cs typeface="Times New Roman"/>
                      </a:endParaRPr>
                    </a:p>
                  </a:txBody>
                  <a:tcPr marL="0" marR="0" marT="0" marB="0"/>
                </a:tc>
                <a:tc>
                  <a:txBody>
                    <a:bodyPr/>
                    <a:lstStyle/>
                    <a:p>
                      <a:pPr marL="46990">
                        <a:spcBef>
                          <a:spcPts val="95"/>
                        </a:spcBef>
                        <a:spcAft>
                          <a:spcPts val="0"/>
                        </a:spcAft>
                      </a:pPr>
                      <a:r>
                        <a:rPr lang="es-ES" sz="1200" spc="-15" baseline="0" dirty="0">
                          <a:solidFill>
                            <a:srgbClr val="231F20"/>
                          </a:solidFill>
                          <a:effectLst/>
                          <a:latin typeface="+mj-lt"/>
                          <a:ea typeface="Arial"/>
                          <a:cs typeface="Times New Roman"/>
                        </a:rPr>
                        <a:t>145.850 </a:t>
                      </a:r>
                      <a:r>
                        <a:rPr lang="es-ES" sz="1200" baseline="0" dirty="0">
                          <a:solidFill>
                            <a:srgbClr val="231F20"/>
                          </a:solidFill>
                          <a:effectLst/>
                          <a:latin typeface="+mj-lt"/>
                          <a:ea typeface="Arial"/>
                          <a:cs typeface="Times New Roman"/>
                        </a:rPr>
                        <a:t>MHz CTCSS </a:t>
                      </a:r>
                      <a:r>
                        <a:rPr lang="es-ES" sz="1200" spc="-25" baseline="0" dirty="0">
                          <a:solidFill>
                            <a:srgbClr val="231F20"/>
                          </a:solidFill>
                          <a:effectLst/>
                          <a:latin typeface="+mj-lt"/>
                          <a:ea typeface="Arial"/>
                          <a:cs typeface="Times New Roman"/>
                        </a:rPr>
                        <a:t>67.0</a:t>
                      </a:r>
                      <a:endParaRPr lang="es-ES" sz="2000" baseline="0" dirty="0">
                        <a:effectLst/>
                        <a:latin typeface="+mj-lt"/>
                        <a:ea typeface="Arial"/>
                        <a:cs typeface="Times New Roman"/>
                      </a:endParaRPr>
                    </a:p>
                    <a:p>
                      <a:pPr marL="46990" marR="72390">
                        <a:lnSpc>
                          <a:spcPts val="900"/>
                        </a:lnSpc>
                        <a:spcBef>
                          <a:spcPts val="375"/>
                        </a:spcBef>
                        <a:spcAft>
                          <a:spcPts val="0"/>
                        </a:spcAft>
                      </a:pPr>
                      <a:r>
                        <a:rPr lang="es-ES" sz="1200" baseline="0" dirty="0">
                          <a:solidFill>
                            <a:srgbClr val="231F20"/>
                          </a:solidFill>
                          <a:effectLst/>
                          <a:latin typeface="+mj-lt"/>
                          <a:ea typeface="Arial"/>
                          <a:cs typeface="Times New Roman"/>
                        </a:rPr>
                        <a:t>Hz. 74.4 Hz para activa- </a:t>
                      </a:r>
                      <a:r>
                        <a:rPr lang="es-ES" sz="1200" baseline="0" dirty="0" err="1">
                          <a:solidFill>
                            <a:srgbClr val="231F20"/>
                          </a:solidFill>
                          <a:effectLst/>
                          <a:latin typeface="+mj-lt"/>
                          <a:ea typeface="Arial"/>
                          <a:cs typeface="Times New Roman"/>
                        </a:rPr>
                        <a:t>ción</a:t>
                      </a:r>
                      <a:r>
                        <a:rPr lang="es-ES" sz="1200" baseline="0" dirty="0">
                          <a:solidFill>
                            <a:srgbClr val="231F20"/>
                          </a:solidFill>
                          <a:effectLst/>
                          <a:latin typeface="+mj-lt"/>
                          <a:ea typeface="Arial"/>
                          <a:cs typeface="Times New Roman"/>
                        </a:rPr>
                        <a:t> 10 minutos</a:t>
                      </a:r>
                      <a:endParaRPr lang="es-ES" sz="2000" baseline="0" dirty="0">
                        <a:effectLst/>
                        <a:latin typeface="+mj-lt"/>
                        <a:ea typeface="Arial"/>
                        <a:cs typeface="Times New Roman"/>
                      </a:endParaRPr>
                    </a:p>
                  </a:txBody>
                  <a:tcPr marL="0" marR="0" marT="0" marB="0"/>
                </a:tc>
                <a:tc>
                  <a:txBody>
                    <a:bodyPr/>
                    <a:lstStyle/>
                    <a:p>
                      <a:pPr marL="47625">
                        <a:spcBef>
                          <a:spcPts val="100"/>
                        </a:spcBef>
                        <a:spcAft>
                          <a:spcPts val="0"/>
                        </a:spcAft>
                      </a:pPr>
                      <a:r>
                        <a:rPr lang="en-US" sz="1200" baseline="0" dirty="0">
                          <a:solidFill>
                            <a:srgbClr val="231F20"/>
                          </a:solidFill>
                          <a:effectLst/>
                          <a:latin typeface="+mj-lt"/>
                          <a:ea typeface="Arial"/>
                          <a:cs typeface="Times New Roman"/>
                        </a:rPr>
                        <a:t>436.795 MHz</a:t>
                      </a:r>
                      <a:endParaRPr lang="es-ES" sz="2000" baseline="0" dirty="0">
                        <a:effectLst/>
                        <a:latin typeface="+mj-lt"/>
                        <a:ea typeface="Arial"/>
                        <a:cs typeface="Times New Roman"/>
                      </a:endParaRPr>
                    </a:p>
                  </a:txBody>
                  <a:tcPr marL="0" marR="0" marT="0" marB="0"/>
                </a:tc>
                <a:tc>
                  <a:txBody>
                    <a:bodyPr/>
                    <a:lstStyle/>
                    <a:p>
                      <a:pPr marL="47625" marR="110490" algn="just">
                        <a:lnSpc>
                          <a:spcPts val="900"/>
                        </a:lnSpc>
                        <a:spcBef>
                          <a:spcPts val="5"/>
                        </a:spcBef>
                        <a:spcAft>
                          <a:spcPts val="0"/>
                        </a:spcAft>
                      </a:pPr>
                      <a:r>
                        <a:rPr lang="es-ES" sz="1200" spc="-25" baseline="0" dirty="0">
                          <a:solidFill>
                            <a:srgbClr val="231F20"/>
                          </a:solidFill>
                          <a:effectLst/>
                          <a:latin typeface="+mj-lt"/>
                          <a:ea typeface="Arial"/>
                          <a:cs typeface="Times New Roman"/>
                        </a:rPr>
                        <a:t>651</a:t>
                      </a:r>
                      <a:r>
                        <a:rPr lang="es-ES" sz="1200" spc="-155" baseline="0" dirty="0">
                          <a:solidFill>
                            <a:srgbClr val="231F20"/>
                          </a:solidFill>
                          <a:effectLst/>
                          <a:latin typeface="+mj-lt"/>
                          <a:ea typeface="Arial"/>
                          <a:cs typeface="Times New Roman"/>
                        </a:rPr>
                        <a:t> </a:t>
                      </a:r>
                      <a:r>
                        <a:rPr lang="es-ES" sz="1200" baseline="0" dirty="0">
                          <a:solidFill>
                            <a:srgbClr val="231F20"/>
                          </a:solidFill>
                          <a:effectLst/>
                          <a:latin typeface="+mj-lt"/>
                          <a:ea typeface="Arial"/>
                          <a:cs typeface="Times New Roman"/>
                        </a:rPr>
                        <a:t>km,</a:t>
                      </a:r>
                      <a:r>
                        <a:rPr lang="es-ES" sz="1200" spc="-155" baseline="0" dirty="0">
                          <a:solidFill>
                            <a:srgbClr val="231F20"/>
                          </a:solidFill>
                          <a:effectLst/>
                          <a:latin typeface="+mj-lt"/>
                          <a:ea typeface="Arial"/>
                          <a:cs typeface="Times New Roman"/>
                        </a:rPr>
                        <a:t> </a:t>
                      </a:r>
                      <a:r>
                        <a:rPr lang="es-ES" sz="1200" spc="-15" baseline="0" dirty="0">
                          <a:solidFill>
                            <a:srgbClr val="231F20"/>
                          </a:solidFill>
                          <a:effectLst/>
                          <a:latin typeface="+mj-lt"/>
                          <a:ea typeface="Arial"/>
                          <a:cs typeface="Times New Roman"/>
                        </a:rPr>
                        <a:t>inclinación</a:t>
                      </a:r>
                      <a:r>
                        <a:rPr lang="es-ES" sz="1200" spc="-155" baseline="0" dirty="0">
                          <a:solidFill>
                            <a:srgbClr val="231F20"/>
                          </a:solidFill>
                          <a:effectLst/>
                          <a:latin typeface="+mj-lt"/>
                          <a:ea typeface="Arial"/>
                          <a:cs typeface="Times New Roman"/>
                        </a:rPr>
                        <a:t> </a:t>
                      </a:r>
                      <a:r>
                        <a:rPr lang="es-ES" sz="1200" baseline="0" dirty="0">
                          <a:solidFill>
                            <a:srgbClr val="231F20"/>
                          </a:solidFill>
                          <a:effectLst/>
                          <a:latin typeface="+mj-lt"/>
                          <a:ea typeface="Arial"/>
                          <a:cs typeface="Times New Roman"/>
                        </a:rPr>
                        <a:t>64.6 grados.</a:t>
                      </a:r>
                      <a:r>
                        <a:rPr lang="es-ES" sz="1200" spc="-105" baseline="0" dirty="0">
                          <a:solidFill>
                            <a:srgbClr val="231F20"/>
                          </a:solidFill>
                          <a:effectLst/>
                          <a:latin typeface="+mj-lt"/>
                          <a:ea typeface="Arial"/>
                          <a:cs typeface="Times New Roman"/>
                        </a:rPr>
                        <a:t> </a:t>
                      </a:r>
                      <a:r>
                        <a:rPr lang="es-ES" sz="1200" baseline="0" dirty="0">
                          <a:solidFill>
                            <a:srgbClr val="231F20"/>
                          </a:solidFill>
                          <a:effectLst/>
                          <a:latin typeface="+mj-lt"/>
                          <a:ea typeface="Arial"/>
                          <a:cs typeface="Times New Roman"/>
                        </a:rPr>
                        <a:t>Periodo</a:t>
                      </a:r>
                      <a:r>
                        <a:rPr lang="es-ES" sz="1200" spc="-105" baseline="0" dirty="0">
                          <a:solidFill>
                            <a:srgbClr val="231F20"/>
                          </a:solidFill>
                          <a:effectLst/>
                          <a:latin typeface="+mj-lt"/>
                          <a:ea typeface="Arial"/>
                          <a:cs typeface="Times New Roman"/>
                        </a:rPr>
                        <a:t> </a:t>
                      </a:r>
                      <a:r>
                        <a:rPr lang="es-ES" sz="1200" baseline="0" dirty="0">
                          <a:solidFill>
                            <a:srgbClr val="231F20"/>
                          </a:solidFill>
                          <a:effectLst/>
                          <a:latin typeface="+mj-lt"/>
                          <a:ea typeface="Arial"/>
                          <a:cs typeface="Times New Roman"/>
                        </a:rPr>
                        <a:t>de</a:t>
                      </a:r>
                      <a:r>
                        <a:rPr lang="es-ES" sz="1200" spc="-105" baseline="0" dirty="0">
                          <a:solidFill>
                            <a:srgbClr val="231F20"/>
                          </a:solidFill>
                          <a:effectLst/>
                          <a:latin typeface="+mj-lt"/>
                          <a:ea typeface="Arial"/>
                          <a:cs typeface="Times New Roman"/>
                        </a:rPr>
                        <a:t> </a:t>
                      </a:r>
                      <a:r>
                        <a:rPr lang="es-ES" sz="1200" spc="-30" baseline="0" dirty="0">
                          <a:solidFill>
                            <a:srgbClr val="231F20"/>
                          </a:solidFill>
                          <a:effectLst/>
                          <a:latin typeface="+mj-lt"/>
                          <a:ea typeface="Arial"/>
                          <a:cs typeface="Times New Roman"/>
                        </a:rPr>
                        <a:t>97.6 </a:t>
                      </a:r>
                      <a:r>
                        <a:rPr lang="es-ES" sz="1200" baseline="0" dirty="0">
                          <a:solidFill>
                            <a:srgbClr val="231F20"/>
                          </a:solidFill>
                          <a:effectLst/>
                          <a:latin typeface="+mj-lt"/>
                          <a:ea typeface="Arial"/>
                          <a:cs typeface="Times New Roman"/>
                        </a:rPr>
                        <a:t>minutos</a:t>
                      </a:r>
                      <a:endParaRPr lang="es-ES" sz="2000" baseline="0" dirty="0">
                        <a:effectLst/>
                        <a:latin typeface="+mj-lt"/>
                        <a:ea typeface="Arial"/>
                        <a:cs typeface="Times New Roman"/>
                      </a:endParaRPr>
                    </a:p>
                  </a:txBody>
                  <a:tcPr marL="0" marR="0" marT="0" marB="0"/>
                </a:tc>
                <a:tc>
                  <a:txBody>
                    <a:bodyPr/>
                    <a:lstStyle/>
                    <a:p>
                      <a:pPr marL="48260" marR="48260">
                        <a:lnSpc>
                          <a:spcPct val="111000"/>
                        </a:lnSpc>
                        <a:spcBef>
                          <a:spcPts val="100"/>
                        </a:spcBef>
                        <a:spcAft>
                          <a:spcPts val="0"/>
                        </a:spcAft>
                      </a:pPr>
                      <a:r>
                        <a:rPr lang="en-US" sz="1200" baseline="0" dirty="0" err="1">
                          <a:solidFill>
                            <a:srgbClr val="231F20"/>
                          </a:solidFill>
                          <a:effectLst/>
                          <a:latin typeface="+mj-lt"/>
                          <a:ea typeface="Arial"/>
                          <a:cs typeface="Times New Roman"/>
                        </a:rPr>
                        <a:t>Siempre</a:t>
                      </a:r>
                      <a:r>
                        <a:rPr lang="en-US" sz="1200" baseline="0" dirty="0">
                          <a:solidFill>
                            <a:srgbClr val="231F20"/>
                          </a:solidFill>
                          <a:effectLst/>
                          <a:latin typeface="+mj-lt"/>
                          <a:ea typeface="Arial"/>
                          <a:cs typeface="Times New Roman"/>
                        </a:rPr>
                        <a:t> </a:t>
                      </a:r>
                      <a:r>
                        <a:rPr lang="en-US" sz="1200" baseline="0" dirty="0" err="1" smtClean="0">
                          <a:solidFill>
                            <a:srgbClr val="231F20"/>
                          </a:solidFill>
                          <a:effectLst/>
                          <a:latin typeface="+mj-lt"/>
                          <a:ea typeface="Arial"/>
                          <a:cs typeface="Times New Roman"/>
                        </a:rPr>
                        <a:t>disponible</a:t>
                      </a:r>
                      <a:endParaRPr lang="es-ES" sz="2000" baseline="0" dirty="0">
                        <a:effectLst/>
                        <a:latin typeface="+mj-lt"/>
                        <a:ea typeface="Arial"/>
                        <a:cs typeface="Times New Roman"/>
                      </a:endParaRPr>
                    </a:p>
                  </a:txBody>
                  <a:tcPr marL="0" marR="0" marT="0" marB="0"/>
                </a:tc>
                <a:tc>
                  <a:txBody>
                    <a:bodyPr/>
                    <a:lstStyle/>
                    <a:p>
                      <a:pPr marL="48895" marR="232410" algn="just">
                        <a:lnSpc>
                          <a:spcPts val="900"/>
                        </a:lnSpc>
                        <a:spcBef>
                          <a:spcPts val="5"/>
                        </a:spcBef>
                        <a:spcAft>
                          <a:spcPts val="0"/>
                        </a:spcAft>
                      </a:pPr>
                      <a:r>
                        <a:rPr lang="es-ES" sz="1200" baseline="0">
                          <a:solidFill>
                            <a:srgbClr val="231F20"/>
                          </a:solidFill>
                          <a:effectLst/>
                          <a:latin typeface="+mj-lt"/>
                          <a:ea typeface="Arial"/>
                          <a:cs typeface="Times New Roman"/>
                        </a:rPr>
                        <a:t>Muy</a:t>
                      </a:r>
                      <a:r>
                        <a:rPr lang="es-ES" sz="1200" spc="-105" baseline="0">
                          <a:solidFill>
                            <a:srgbClr val="231F20"/>
                          </a:solidFill>
                          <a:effectLst/>
                          <a:latin typeface="+mj-lt"/>
                          <a:ea typeface="Arial"/>
                          <a:cs typeface="Times New Roman"/>
                        </a:rPr>
                        <a:t> </a:t>
                      </a:r>
                      <a:r>
                        <a:rPr lang="es-ES" sz="1200" baseline="0">
                          <a:solidFill>
                            <a:srgbClr val="231F20"/>
                          </a:solidFill>
                          <a:effectLst/>
                          <a:latin typeface="+mj-lt"/>
                          <a:ea typeface="Arial"/>
                          <a:cs typeface="Times New Roman"/>
                        </a:rPr>
                        <a:t>fácil</a:t>
                      </a:r>
                      <a:r>
                        <a:rPr lang="es-ES" sz="1200" spc="-105" baseline="0">
                          <a:solidFill>
                            <a:srgbClr val="231F20"/>
                          </a:solidFill>
                          <a:effectLst/>
                          <a:latin typeface="+mj-lt"/>
                          <a:ea typeface="Arial"/>
                          <a:cs typeface="Times New Roman"/>
                        </a:rPr>
                        <a:t> </a:t>
                      </a:r>
                      <a:r>
                        <a:rPr lang="es-ES" sz="1200" baseline="0">
                          <a:solidFill>
                            <a:srgbClr val="231F20"/>
                          </a:solidFill>
                          <a:effectLst/>
                          <a:latin typeface="+mj-lt"/>
                          <a:ea typeface="Arial"/>
                          <a:cs typeface="Times New Roman"/>
                        </a:rPr>
                        <a:t>de</a:t>
                      </a:r>
                      <a:r>
                        <a:rPr lang="es-ES" sz="1200" spc="-105" baseline="0">
                          <a:solidFill>
                            <a:srgbClr val="231F20"/>
                          </a:solidFill>
                          <a:effectLst/>
                          <a:latin typeface="+mj-lt"/>
                          <a:ea typeface="Arial"/>
                          <a:cs typeface="Times New Roman"/>
                        </a:rPr>
                        <a:t> </a:t>
                      </a:r>
                      <a:r>
                        <a:rPr lang="es-ES" sz="1200" spc="-15" baseline="0">
                          <a:solidFill>
                            <a:srgbClr val="231F20"/>
                          </a:solidFill>
                          <a:effectLst/>
                          <a:latin typeface="+mj-lt"/>
                          <a:ea typeface="Arial"/>
                          <a:cs typeface="Times New Roman"/>
                        </a:rPr>
                        <a:t>usar.</a:t>
                      </a:r>
                      <a:r>
                        <a:rPr lang="es-ES" sz="1200" spc="-105" baseline="0">
                          <a:solidFill>
                            <a:srgbClr val="231F20"/>
                          </a:solidFill>
                          <a:effectLst/>
                          <a:latin typeface="+mj-lt"/>
                          <a:ea typeface="Arial"/>
                          <a:cs typeface="Times New Roman"/>
                        </a:rPr>
                        <a:t> </a:t>
                      </a:r>
                      <a:r>
                        <a:rPr lang="es-ES" sz="1200" baseline="0">
                          <a:solidFill>
                            <a:srgbClr val="231F20"/>
                          </a:solidFill>
                          <a:effectLst/>
                          <a:latin typeface="+mj-lt"/>
                          <a:ea typeface="Arial"/>
                          <a:cs typeface="Times New Roman"/>
                        </a:rPr>
                        <a:t>Siempre </a:t>
                      </a:r>
                      <a:r>
                        <a:rPr lang="es-ES" sz="1200" spc="-15" baseline="0">
                          <a:solidFill>
                            <a:srgbClr val="231F20"/>
                          </a:solidFill>
                          <a:effectLst/>
                          <a:latin typeface="+mj-lt"/>
                          <a:ea typeface="Arial"/>
                          <a:cs typeface="Times New Roman"/>
                        </a:rPr>
                        <a:t>disponible.</a:t>
                      </a:r>
                      <a:r>
                        <a:rPr lang="es-ES" sz="1200" spc="-9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El</a:t>
                      </a:r>
                      <a:r>
                        <a:rPr lang="en-US" sz="1200" spc="-9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más</a:t>
                      </a:r>
                      <a:r>
                        <a:rPr lang="en-US" sz="1200" spc="-90" baseline="0">
                          <a:solidFill>
                            <a:srgbClr val="231F20"/>
                          </a:solidFill>
                          <a:effectLst/>
                          <a:latin typeface="+mj-lt"/>
                          <a:ea typeface="Arial"/>
                          <a:cs typeface="Times New Roman"/>
                        </a:rPr>
                        <a:t> </a:t>
                      </a:r>
                      <a:r>
                        <a:rPr lang="en-US" sz="1200" spc="-15" baseline="0">
                          <a:solidFill>
                            <a:srgbClr val="231F20"/>
                          </a:solidFill>
                          <a:effectLst/>
                          <a:latin typeface="+mj-lt"/>
                          <a:ea typeface="Arial"/>
                          <a:cs typeface="Times New Roman"/>
                        </a:rPr>
                        <a:t>popular. </a:t>
                      </a:r>
                      <a:r>
                        <a:rPr lang="en-US" sz="1200" baseline="0">
                          <a:solidFill>
                            <a:srgbClr val="231F20"/>
                          </a:solidFill>
                          <a:effectLst/>
                          <a:latin typeface="+mj-lt"/>
                          <a:ea typeface="Arial"/>
                          <a:cs typeface="Times New Roman"/>
                        </a:rPr>
                        <a:t>Doppler</a:t>
                      </a:r>
                      <a:r>
                        <a:rPr lang="en-US" sz="1200" spc="-11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en</a:t>
                      </a:r>
                      <a:r>
                        <a:rPr lang="en-US" sz="1200" spc="-11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bajada.</a:t>
                      </a:r>
                      <a:endParaRPr lang="es-ES" sz="2000" baseline="0">
                        <a:effectLst/>
                        <a:latin typeface="+mj-lt"/>
                        <a:ea typeface="Arial"/>
                        <a:cs typeface="Times New Roman"/>
                      </a:endParaRPr>
                    </a:p>
                  </a:txBody>
                  <a:tcPr marL="0" marR="0" marT="0" marB="0"/>
                </a:tc>
              </a:tr>
              <a:tr h="819150">
                <a:tc>
                  <a:txBody>
                    <a:bodyPr/>
                    <a:lstStyle/>
                    <a:p>
                      <a:pPr marL="50165">
                        <a:spcBef>
                          <a:spcPts val="100"/>
                        </a:spcBef>
                        <a:spcAft>
                          <a:spcPts val="0"/>
                        </a:spcAft>
                      </a:pPr>
                      <a:r>
                        <a:rPr lang="en-US" sz="1200" baseline="0" dirty="0">
                          <a:solidFill>
                            <a:srgbClr val="231F20"/>
                          </a:solidFill>
                          <a:effectLst/>
                          <a:latin typeface="+mj-lt"/>
                          <a:ea typeface="Arial"/>
                          <a:cs typeface="Times New Roman"/>
                        </a:rPr>
                        <a:t>FOX 1A (AO-85)</a:t>
                      </a:r>
                      <a:endParaRPr lang="es-ES" sz="2000" baseline="0" dirty="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dirty="0" err="1">
                          <a:solidFill>
                            <a:srgbClr val="231F20"/>
                          </a:solidFill>
                          <a:effectLst/>
                          <a:latin typeface="+mj-lt"/>
                          <a:ea typeface="Arial"/>
                          <a:cs typeface="Times New Roman"/>
                        </a:rPr>
                        <a:t>Operativo</a:t>
                      </a:r>
                      <a:endParaRPr lang="es-ES" sz="2000" baseline="0" dirty="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a:solidFill>
                            <a:srgbClr val="231F20"/>
                          </a:solidFill>
                          <a:effectLst/>
                          <a:latin typeface="+mj-lt"/>
                          <a:ea typeface="Arial"/>
                          <a:cs typeface="Times New Roman"/>
                        </a:rPr>
                        <a:t>435.172 MHz CTCSS</a:t>
                      </a:r>
                      <a:endParaRPr lang="es-ES" sz="2000" baseline="0">
                        <a:effectLst/>
                        <a:latin typeface="+mj-lt"/>
                        <a:ea typeface="Arial"/>
                        <a:cs typeface="Times New Roman"/>
                      </a:endParaRPr>
                    </a:p>
                    <a:p>
                      <a:pPr marL="46990">
                        <a:spcBef>
                          <a:spcPts val="95"/>
                        </a:spcBef>
                        <a:spcAft>
                          <a:spcPts val="0"/>
                        </a:spcAft>
                      </a:pPr>
                      <a:r>
                        <a:rPr lang="en-US" sz="1200" baseline="0">
                          <a:solidFill>
                            <a:srgbClr val="231F20"/>
                          </a:solidFill>
                          <a:effectLst/>
                          <a:latin typeface="+mj-lt"/>
                          <a:ea typeface="Arial"/>
                          <a:cs typeface="Times New Roman"/>
                        </a:rPr>
                        <a:t>67.0 Hz</a:t>
                      </a:r>
                      <a:endParaRPr lang="es-ES" sz="2000" baseline="0">
                        <a:effectLst/>
                        <a:latin typeface="+mj-lt"/>
                        <a:ea typeface="Arial"/>
                        <a:cs typeface="Times New Roman"/>
                      </a:endParaRPr>
                    </a:p>
                  </a:txBody>
                  <a:tcPr marL="0" marR="0" marT="0" marB="0"/>
                </a:tc>
                <a:tc>
                  <a:txBody>
                    <a:bodyPr/>
                    <a:lstStyle/>
                    <a:p>
                      <a:pPr marL="47625">
                        <a:spcBef>
                          <a:spcPts val="100"/>
                        </a:spcBef>
                        <a:spcAft>
                          <a:spcPts val="0"/>
                        </a:spcAft>
                      </a:pPr>
                      <a:r>
                        <a:rPr lang="en-US" sz="1200" baseline="0">
                          <a:solidFill>
                            <a:srgbClr val="231F20"/>
                          </a:solidFill>
                          <a:effectLst/>
                          <a:latin typeface="+mj-lt"/>
                          <a:ea typeface="Arial"/>
                          <a:cs typeface="Times New Roman"/>
                        </a:rPr>
                        <a:t>145.850 MHz</a:t>
                      </a:r>
                      <a:endParaRPr lang="es-ES" sz="2000" baseline="0">
                        <a:effectLst/>
                        <a:latin typeface="+mj-lt"/>
                        <a:ea typeface="Arial"/>
                        <a:cs typeface="Times New Roman"/>
                      </a:endParaRPr>
                    </a:p>
                  </a:txBody>
                  <a:tcPr marL="0" marR="0" marT="0" marB="0"/>
                </a:tc>
                <a:tc>
                  <a:txBody>
                    <a:bodyPr/>
                    <a:lstStyle/>
                    <a:p>
                      <a:pPr marL="47625">
                        <a:spcBef>
                          <a:spcPts val="100"/>
                        </a:spcBef>
                        <a:spcAft>
                          <a:spcPts val="0"/>
                        </a:spcAft>
                      </a:pPr>
                      <a:r>
                        <a:rPr lang="en-US" sz="1200" baseline="0">
                          <a:solidFill>
                            <a:srgbClr val="231F20"/>
                          </a:solidFill>
                          <a:effectLst/>
                          <a:latin typeface="+mj-lt"/>
                          <a:ea typeface="Arial"/>
                          <a:cs typeface="Times New Roman"/>
                        </a:rPr>
                        <a:t>523x778 km, inclinación</a:t>
                      </a:r>
                      <a:endParaRPr lang="es-ES" sz="2000" baseline="0">
                        <a:effectLst/>
                        <a:latin typeface="+mj-lt"/>
                        <a:ea typeface="Arial"/>
                        <a:cs typeface="Times New Roman"/>
                      </a:endParaRPr>
                    </a:p>
                    <a:p>
                      <a:pPr marL="47625">
                        <a:spcBef>
                          <a:spcPts val="95"/>
                        </a:spcBef>
                        <a:spcAft>
                          <a:spcPts val="0"/>
                        </a:spcAft>
                      </a:pPr>
                      <a:r>
                        <a:rPr lang="en-US" sz="1200" baseline="0">
                          <a:solidFill>
                            <a:srgbClr val="231F20"/>
                          </a:solidFill>
                          <a:effectLst/>
                          <a:latin typeface="+mj-lt"/>
                          <a:ea typeface="Arial"/>
                          <a:cs typeface="Times New Roman"/>
                        </a:rPr>
                        <a:t>64.8 grados.</a:t>
                      </a:r>
                      <a:endParaRPr lang="es-ES" sz="2000" baseline="0">
                        <a:effectLst/>
                        <a:latin typeface="+mj-lt"/>
                        <a:ea typeface="Arial"/>
                        <a:cs typeface="Times New Roman"/>
                      </a:endParaRPr>
                    </a:p>
                    <a:p>
                      <a:pPr marL="47625">
                        <a:spcBef>
                          <a:spcPts val="95"/>
                        </a:spcBef>
                        <a:spcAft>
                          <a:spcPts val="0"/>
                        </a:spcAft>
                      </a:pPr>
                      <a:r>
                        <a:rPr lang="en-US" sz="1200" baseline="0">
                          <a:solidFill>
                            <a:srgbClr val="231F20"/>
                          </a:solidFill>
                          <a:effectLst/>
                          <a:latin typeface="+mj-lt"/>
                          <a:ea typeface="Arial"/>
                          <a:cs typeface="Times New Roman"/>
                        </a:rPr>
                        <a:t>Periodo de 97.6 minutos</a:t>
                      </a:r>
                      <a:endParaRPr lang="es-ES" sz="2000" baseline="0">
                        <a:effectLst/>
                        <a:latin typeface="+mj-lt"/>
                        <a:ea typeface="Arial"/>
                        <a:cs typeface="Times New Roman"/>
                      </a:endParaRPr>
                    </a:p>
                  </a:txBody>
                  <a:tcPr marL="0" marR="0" marT="0" marB="0"/>
                </a:tc>
                <a:tc>
                  <a:txBody>
                    <a:bodyPr/>
                    <a:lstStyle/>
                    <a:p>
                      <a:pPr marL="48260" marR="48260">
                        <a:lnSpc>
                          <a:spcPct val="111000"/>
                        </a:lnSpc>
                        <a:spcBef>
                          <a:spcPts val="100"/>
                        </a:spcBef>
                        <a:spcAft>
                          <a:spcPts val="0"/>
                        </a:spcAft>
                      </a:pPr>
                      <a:r>
                        <a:rPr lang="en-US" sz="1200" baseline="0" dirty="0" err="1">
                          <a:solidFill>
                            <a:srgbClr val="231F20"/>
                          </a:solidFill>
                          <a:effectLst/>
                          <a:latin typeface="+mj-lt"/>
                          <a:ea typeface="Arial"/>
                          <a:cs typeface="Times New Roman"/>
                        </a:rPr>
                        <a:t>Siempre</a:t>
                      </a:r>
                      <a:r>
                        <a:rPr lang="en-US" sz="1200" baseline="0" dirty="0">
                          <a:solidFill>
                            <a:srgbClr val="231F20"/>
                          </a:solidFill>
                          <a:effectLst/>
                          <a:latin typeface="+mj-lt"/>
                          <a:ea typeface="Arial"/>
                          <a:cs typeface="Times New Roman"/>
                        </a:rPr>
                        <a:t> </a:t>
                      </a:r>
                      <a:r>
                        <a:rPr lang="en-US" sz="1200" baseline="0" dirty="0" err="1" smtClean="0">
                          <a:solidFill>
                            <a:srgbClr val="231F20"/>
                          </a:solidFill>
                          <a:effectLst/>
                          <a:latin typeface="+mj-lt"/>
                          <a:ea typeface="Arial"/>
                          <a:cs typeface="Times New Roman"/>
                        </a:rPr>
                        <a:t>disponible</a:t>
                      </a:r>
                      <a:endParaRPr lang="es-ES" sz="2000" baseline="0" dirty="0">
                        <a:effectLst/>
                        <a:latin typeface="+mj-lt"/>
                        <a:ea typeface="Arial"/>
                        <a:cs typeface="Times New Roman"/>
                      </a:endParaRPr>
                    </a:p>
                  </a:txBody>
                  <a:tcPr marL="0" marR="0" marT="0" marB="0"/>
                </a:tc>
                <a:tc>
                  <a:txBody>
                    <a:bodyPr/>
                    <a:lstStyle/>
                    <a:p>
                      <a:pPr marL="48895" marR="8255">
                        <a:lnSpc>
                          <a:spcPts val="900"/>
                        </a:lnSpc>
                        <a:spcBef>
                          <a:spcPts val="5"/>
                        </a:spcBef>
                        <a:spcAft>
                          <a:spcPts val="0"/>
                        </a:spcAft>
                      </a:pPr>
                      <a:r>
                        <a:rPr lang="en-US" sz="1200" baseline="0">
                          <a:solidFill>
                            <a:srgbClr val="231F20"/>
                          </a:solidFill>
                          <a:effectLst/>
                          <a:latin typeface="+mj-lt"/>
                          <a:ea typeface="Arial"/>
                          <a:cs typeface="Times New Roman"/>
                        </a:rPr>
                        <a:t>Doppler en la subida. Difícil operar por problemas técnicos. Bajada fácil de escuchar.</a:t>
                      </a:r>
                      <a:endParaRPr lang="es-ES" sz="2000" baseline="0">
                        <a:effectLst/>
                        <a:latin typeface="+mj-lt"/>
                        <a:ea typeface="Arial"/>
                        <a:cs typeface="Times New Roman"/>
                      </a:endParaRPr>
                    </a:p>
                  </a:txBody>
                  <a:tcPr marL="0" marR="0" marT="0" marB="0"/>
                </a:tc>
              </a:tr>
              <a:tr h="710565">
                <a:tc>
                  <a:txBody>
                    <a:bodyPr/>
                    <a:lstStyle/>
                    <a:p>
                      <a:pPr marL="50165">
                        <a:spcBef>
                          <a:spcPts val="100"/>
                        </a:spcBef>
                        <a:spcAft>
                          <a:spcPts val="0"/>
                        </a:spcAft>
                      </a:pPr>
                      <a:r>
                        <a:rPr lang="en-US" sz="1200" baseline="0">
                          <a:solidFill>
                            <a:srgbClr val="231F20"/>
                          </a:solidFill>
                          <a:effectLst/>
                          <a:latin typeface="+mj-lt"/>
                          <a:ea typeface="Arial"/>
                          <a:cs typeface="Times New Roman"/>
                        </a:rPr>
                        <a:t>LilacSat2</a:t>
                      </a:r>
                      <a:endParaRPr lang="es-ES" sz="2000" baseline="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a:solidFill>
                            <a:srgbClr val="231F20"/>
                          </a:solidFill>
                          <a:effectLst/>
                          <a:latin typeface="+mj-lt"/>
                          <a:ea typeface="Arial"/>
                          <a:cs typeface="Times New Roman"/>
                        </a:rPr>
                        <a:t>Operativo</a:t>
                      </a:r>
                      <a:endParaRPr lang="es-ES" sz="2000" baseline="0">
                        <a:effectLst/>
                        <a:latin typeface="+mj-lt"/>
                        <a:ea typeface="Arial"/>
                        <a:cs typeface="Times New Roman"/>
                      </a:endParaRPr>
                    </a:p>
                  </a:txBody>
                  <a:tcPr marL="0" marR="0" marT="0" marB="0"/>
                </a:tc>
                <a:tc>
                  <a:txBody>
                    <a:bodyPr/>
                    <a:lstStyle/>
                    <a:p>
                      <a:pPr marL="46990">
                        <a:spcBef>
                          <a:spcPts val="100"/>
                        </a:spcBef>
                        <a:spcAft>
                          <a:spcPts val="0"/>
                        </a:spcAft>
                      </a:pPr>
                      <a:r>
                        <a:rPr lang="en-US" sz="1200" spc="-15" baseline="0" dirty="0">
                          <a:solidFill>
                            <a:srgbClr val="231F20"/>
                          </a:solidFill>
                          <a:effectLst/>
                          <a:latin typeface="+mj-lt"/>
                          <a:ea typeface="Arial"/>
                          <a:cs typeface="Times New Roman"/>
                        </a:rPr>
                        <a:t>144.350</a:t>
                      </a:r>
                      <a:r>
                        <a:rPr lang="en-US" sz="1200" spc="-120"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MHz</a:t>
                      </a:r>
                      <a:r>
                        <a:rPr lang="en-US" sz="1200" spc="-120"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sin</a:t>
                      </a:r>
                      <a:r>
                        <a:rPr lang="en-US" sz="1200" spc="-12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subtono</a:t>
                      </a:r>
                      <a:endParaRPr lang="es-ES" sz="2000" baseline="0" dirty="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dirty="0">
                          <a:solidFill>
                            <a:srgbClr val="231F20"/>
                          </a:solidFill>
                          <a:effectLst/>
                          <a:latin typeface="+mj-lt"/>
                          <a:ea typeface="Arial"/>
                          <a:cs typeface="Times New Roman"/>
                        </a:rPr>
                        <a:t>437.200 MHz</a:t>
                      </a:r>
                      <a:endParaRPr lang="es-ES" sz="2000" baseline="0" dirty="0">
                        <a:effectLst/>
                        <a:latin typeface="+mj-lt"/>
                        <a:ea typeface="Arial"/>
                        <a:cs typeface="Times New Roman"/>
                      </a:endParaRPr>
                    </a:p>
                  </a:txBody>
                  <a:tcPr marL="0" marR="0" marT="0" marB="0"/>
                </a:tc>
                <a:tc>
                  <a:txBody>
                    <a:bodyPr/>
                    <a:lstStyle/>
                    <a:p>
                      <a:pPr marL="47625" marR="18415">
                        <a:lnSpc>
                          <a:spcPts val="900"/>
                        </a:lnSpc>
                        <a:spcBef>
                          <a:spcPts val="5"/>
                        </a:spcBef>
                        <a:spcAft>
                          <a:spcPts val="0"/>
                        </a:spcAft>
                      </a:pPr>
                      <a:r>
                        <a:rPr lang="en-US" sz="1200" spc="-20" baseline="0">
                          <a:solidFill>
                            <a:srgbClr val="231F20"/>
                          </a:solidFill>
                          <a:effectLst/>
                          <a:latin typeface="+mj-lt"/>
                          <a:ea typeface="Arial"/>
                          <a:cs typeface="Times New Roman"/>
                        </a:rPr>
                        <a:t>518x539, </a:t>
                      </a:r>
                      <a:r>
                        <a:rPr lang="en-US" sz="1200" spc="-15" baseline="0">
                          <a:solidFill>
                            <a:srgbClr val="231F20"/>
                          </a:solidFill>
                          <a:effectLst/>
                          <a:latin typeface="+mj-lt"/>
                          <a:ea typeface="Arial"/>
                          <a:cs typeface="Times New Roman"/>
                        </a:rPr>
                        <a:t>inclinación </a:t>
                      </a:r>
                      <a:r>
                        <a:rPr lang="en-US" sz="1200" spc="-30" baseline="0">
                          <a:solidFill>
                            <a:srgbClr val="231F20"/>
                          </a:solidFill>
                          <a:effectLst/>
                          <a:latin typeface="+mj-lt"/>
                          <a:ea typeface="Arial"/>
                          <a:cs typeface="Times New Roman"/>
                        </a:rPr>
                        <a:t>97.5 </a:t>
                      </a:r>
                      <a:r>
                        <a:rPr lang="en-US" sz="1200" baseline="0">
                          <a:solidFill>
                            <a:srgbClr val="231F20"/>
                          </a:solidFill>
                          <a:effectLst/>
                          <a:latin typeface="+mj-lt"/>
                          <a:ea typeface="Arial"/>
                          <a:cs typeface="Times New Roman"/>
                        </a:rPr>
                        <a:t>grados. Periodo de 95.2 minutos</a:t>
                      </a:r>
                      <a:endParaRPr lang="es-ES" sz="2000" baseline="0">
                        <a:effectLst/>
                        <a:latin typeface="+mj-lt"/>
                        <a:ea typeface="Arial"/>
                        <a:cs typeface="Times New Roman"/>
                      </a:endParaRPr>
                    </a:p>
                  </a:txBody>
                  <a:tcPr marL="0" marR="0" marT="0" marB="0"/>
                </a:tc>
                <a:tc>
                  <a:txBody>
                    <a:bodyPr/>
                    <a:lstStyle/>
                    <a:p>
                      <a:pPr marL="48260" marR="48260">
                        <a:lnSpc>
                          <a:spcPct val="111000"/>
                        </a:lnSpc>
                        <a:spcBef>
                          <a:spcPts val="100"/>
                        </a:spcBef>
                        <a:spcAft>
                          <a:spcPts val="0"/>
                        </a:spcAft>
                      </a:pPr>
                      <a:r>
                        <a:rPr lang="en-US" sz="1200" baseline="0">
                          <a:solidFill>
                            <a:srgbClr val="231F20"/>
                          </a:solidFill>
                          <a:effectLst/>
                          <a:latin typeface="+mj-lt"/>
                          <a:ea typeface="Arial"/>
                          <a:cs typeface="Times New Roman"/>
                        </a:rPr>
                        <a:t>Disponible espo- rádicamente</a:t>
                      </a:r>
                      <a:endParaRPr lang="es-ES" sz="2000" baseline="0">
                        <a:effectLst/>
                        <a:latin typeface="+mj-lt"/>
                        <a:ea typeface="Arial"/>
                        <a:cs typeface="Times New Roman"/>
                      </a:endParaRPr>
                    </a:p>
                  </a:txBody>
                  <a:tcPr marL="0" marR="0" marT="0" marB="0"/>
                </a:tc>
                <a:tc>
                  <a:txBody>
                    <a:bodyPr/>
                    <a:lstStyle/>
                    <a:p>
                      <a:pPr marL="48895" marR="99695">
                        <a:lnSpc>
                          <a:spcPts val="900"/>
                        </a:lnSpc>
                        <a:spcBef>
                          <a:spcPts val="5"/>
                        </a:spcBef>
                        <a:spcAft>
                          <a:spcPts val="0"/>
                        </a:spcAft>
                      </a:pPr>
                      <a:r>
                        <a:rPr lang="en-US" sz="1200" baseline="0">
                          <a:solidFill>
                            <a:srgbClr val="231F20"/>
                          </a:solidFill>
                          <a:effectLst/>
                          <a:latin typeface="+mj-lt"/>
                          <a:ea typeface="Arial"/>
                          <a:cs typeface="Times New Roman"/>
                        </a:rPr>
                        <a:t>Muy</a:t>
                      </a:r>
                      <a:r>
                        <a:rPr lang="en-US" sz="1200" spc="-15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fácil</a:t>
                      </a:r>
                      <a:r>
                        <a:rPr lang="en-US" sz="1200" spc="-15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de</a:t>
                      </a:r>
                      <a:r>
                        <a:rPr lang="en-US" sz="1200" spc="-150" baseline="0">
                          <a:solidFill>
                            <a:srgbClr val="231F20"/>
                          </a:solidFill>
                          <a:effectLst/>
                          <a:latin typeface="+mj-lt"/>
                          <a:ea typeface="Arial"/>
                          <a:cs typeface="Times New Roman"/>
                        </a:rPr>
                        <a:t> </a:t>
                      </a:r>
                      <a:r>
                        <a:rPr lang="en-US" sz="1200" spc="-15" baseline="0">
                          <a:solidFill>
                            <a:srgbClr val="231F20"/>
                          </a:solidFill>
                          <a:effectLst/>
                          <a:latin typeface="+mj-lt"/>
                          <a:ea typeface="Arial"/>
                          <a:cs typeface="Times New Roman"/>
                        </a:rPr>
                        <a:t>usar,</a:t>
                      </a:r>
                      <a:r>
                        <a:rPr lang="en-US" sz="1200" spc="-15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pero</a:t>
                      </a:r>
                      <a:r>
                        <a:rPr lang="en-US" sz="1200" spc="-15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pocas veces</a:t>
                      </a:r>
                      <a:r>
                        <a:rPr lang="en-US" sz="1200" spc="-12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activo.</a:t>
                      </a:r>
                      <a:r>
                        <a:rPr lang="en-US" sz="1200" spc="-12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Doppler</a:t>
                      </a:r>
                      <a:r>
                        <a:rPr lang="en-US" sz="1200" spc="-12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en</a:t>
                      </a:r>
                      <a:r>
                        <a:rPr lang="en-US" sz="1200" spc="-12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baja- da.</a:t>
                      </a:r>
                      <a:r>
                        <a:rPr lang="en-US" sz="1200" spc="-105" baseline="0">
                          <a:solidFill>
                            <a:srgbClr val="231F20"/>
                          </a:solidFill>
                          <a:effectLst/>
                          <a:latin typeface="+mj-lt"/>
                          <a:ea typeface="Arial"/>
                          <a:cs typeface="Times New Roman"/>
                        </a:rPr>
                        <a:t> </a:t>
                      </a:r>
                      <a:r>
                        <a:rPr lang="en-US" sz="1200" spc="-15" baseline="0">
                          <a:solidFill>
                            <a:srgbClr val="231F20"/>
                          </a:solidFill>
                          <a:effectLst/>
                          <a:latin typeface="+mj-lt"/>
                          <a:ea typeface="Arial"/>
                          <a:cs typeface="Times New Roman"/>
                        </a:rPr>
                        <a:t>Fácil</a:t>
                      </a:r>
                      <a:r>
                        <a:rPr lang="en-US" sz="1200" spc="-10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de</a:t>
                      </a:r>
                      <a:r>
                        <a:rPr lang="en-US" sz="1200" spc="-105" baseline="0">
                          <a:solidFill>
                            <a:srgbClr val="231F20"/>
                          </a:solidFill>
                          <a:effectLst/>
                          <a:latin typeface="+mj-lt"/>
                          <a:ea typeface="Arial"/>
                          <a:cs typeface="Times New Roman"/>
                        </a:rPr>
                        <a:t> </a:t>
                      </a:r>
                      <a:r>
                        <a:rPr lang="en-US" sz="1200" spc="-15" baseline="0">
                          <a:solidFill>
                            <a:srgbClr val="231F20"/>
                          </a:solidFill>
                          <a:effectLst/>
                          <a:latin typeface="+mj-lt"/>
                          <a:ea typeface="Arial"/>
                          <a:cs typeface="Times New Roman"/>
                        </a:rPr>
                        <a:t>escuchar.</a:t>
                      </a:r>
                      <a:endParaRPr lang="es-ES" sz="2000" baseline="0">
                        <a:effectLst/>
                        <a:latin typeface="+mj-lt"/>
                        <a:ea typeface="Arial"/>
                        <a:cs typeface="Times New Roman"/>
                      </a:endParaRPr>
                    </a:p>
                  </a:txBody>
                  <a:tcPr marL="0" marR="0" marT="0" marB="0"/>
                </a:tc>
              </a:tr>
              <a:tr h="888206">
                <a:tc>
                  <a:txBody>
                    <a:bodyPr/>
                    <a:lstStyle/>
                    <a:p>
                      <a:pPr marL="50165">
                        <a:spcBef>
                          <a:spcPts val="100"/>
                        </a:spcBef>
                        <a:spcAft>
                          <a:spcPts val="0"/>
                        </a:spcAft>
                      </a:pPr>
                      <a:r>
                        <a:rPr lang="en-US" sz="1200" baseline="0">
                          <a:solidFill>
                            <a:srgbClr val="231F20"/>
                          </a:solidFill>
                          <a:effectLst/>
                          <a:latin typeface="+mj-lt"/>
                          <a:ea typeface="Arial"/>
                          <a:cs typeface="Times New Roman"/>
                        </a:rPr>
                        <a:t>QB50p2 (EO-80)</a:t>
                      </a:r>
                      <a:endParaRPr lang="es-ES" sz="2000" baseline="0">
                        <a:effectLst/>
                        <a:latin typeface="+mj-lt"/>
                        <a:ea typeface="Arial"/>
                        <a:cs typeface="Times New Roman"/>
                      </a:endParaRPr>
                    </a:p>
                  </a:txBody>
                  <a:tcPr marL="0" marR="0" marT="0" marB="0"/>
                </a:tc>
                <a:tc>
                  <a:txBody>
                    <a:bodyPr/>
                    <a:lstStyle/>
                    <a:p>
                      <a:pPr marL="46990">
                        <a:lnSpc>
                          <a:spcPts val="900"/>
                        </a:lnSpc>
                        <a:spcBef>
                          <a:spcPts val="5"/>
                        </a:spcBef>
                        <a:spcAft>
                          <a:spcPts val="0"/>
                        </a:spcAft>
                      </a:pPr>
                      <a:r>
                        <a:rPr lang="en-US" sz="1200" baseline="0">
                          <a:solidFill>
                            <a:srgbClr val="231F20"/>
                          </a:solidFill>
                          <a:effectLst/>
                          <a:latin typeface="+mj-lt"/>
                          <a:ea typeface="Arial"/>
                          <a:cs typeface="Times New Roman"/>
                        </a:rPr>
                        <a:t>Dañado / pendiente activación</a:t>
                      </a:r>
                      <a:endParaRPr lang="es-ES" sz="2000" baseline="0">
                        <a:effectLst/>
                        <a:latin typeface="+mj-lt"/>
                        <a:ea typeface="Arial"/>
                        <a:cs typeface="Times New Roman"/>
                      </a:endParaRPr>
                    </a:p>
                  </a:txBody>
                  <a:tcPr marL="0" marR="0" marT="0" marB="0"/>
                </a:tc>
                <a:tc>
                  <a:txBody>
                    <a:bodyPr/>
                    <a:lstStyle/>
                    <a:p>
                      <a:pPr marL="46990" marR="70485">
                        <a:lnSpc>
                          <a:spcPct val="111000"/>
                        </a:lnSpc>
                        <a:spcBef>
                          <a:spcPts val="100"/>
                        </a:spcBef>
                        <a:spcAft>
                          <a:spcPts val="0"/>
                        </a:spcAft>
                      </a:pPr>
                      <a:r>
                        <a:rPr lang="en-US" sz="1200" baseline="0">
                          <a:solidFill>
                            <a:srgbClr val="231F20"/>
                          </a:solidFill>
                          <a:effectLst/>
                          <a:latin typeface="+mj-lt"/>
                          <a:ea typeface="Arial"/>
                          <a:cs typeface="Times New Roman"/>
                        </a:rPr>
                        <a:t>435.080</a:t>
                      </a:r>
                      <a:r>
                        <a:rPr lang="en-US" sz="1200" spc="-16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MHz</a:t>
                      </a:r>
                      <a:r>
                        <a:rPr lang="en-US" sz="1200" spc="-16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con</a:t>
                      </a:r>
                      <a:r>
                        <a:rPr lang="en-US" sz="1200" spc="-16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subto- no</a:t>
                      </a:r>
                      <a:r>
                        <a:rPr lang="en-US" sz="1200" spc="-155" baseline="0">
                          <a:solidFill>
                            <a:srgbClr val="231F20"/>
                          </a:solidFill>
                          <a:effectLst/>
                          <a:latin typeface="+mj-lt"/>
                          <a:ea typeface="Arial"/>
                          <a:cs typeface="Times New Roman"/>
                        </a:rPr>
                        <a:t> </a:t>
                      </a:r>
                      <a:r>
                        <a:rPr lang="en-US" sz="1200" spc="-25" baseline="0">
                          <a:solidFill>
                            <a:srgbClr val="231F20"/>
                          </a:solidFill>
                          <a:effectLst/>
                          <a:latin typeface="+mj-lt"/>
                          <a:ea typeface="Arial"/>
                          <a:cs typeface="Times New Roman"/>
                        </a:rPr>
                        <a:t>210.7 </a:t>
                      </a:r>
                      <a:r>
                        <a:rPr lang="en-US" sz="1200" baseline="0">
                          <a:solidFill>
                            <a:srgbClr val="231F20"/>
                          </a:solidFill>
                          <a:effectLst/>
                          <a:latin typeface="+mj-lt"/>
                          <a:ea typeface="Arial"/>
                          <a:cs typeface="Times New Roman"/>
                        </a:rPr>
                        <a:t>Hz</a:t>
                      </a:r>
                      <a:endParaRPr lang="es-ES" sz="2000" baseline="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dirty="0">
                          <a:solidFill>
                            <a:srgbClr val="231F20"/>
                          </a:solidFill>
                          <a:effectLst/>
                          <a:latin typeface="+mj-lt"/>
                          <a:ea typeface="Arial"/>
                          <a:cs typeface="Times New Roman"/>
                        </a:rPr>
                        <a:t>145.840 MHz</a:t>
                      </a:r>
                      <a:endParaRPr lang="es-ES" sz="2000" baseline="0" dirty="0">
                        <a:effectLst/>
                        <a:latin typeface="+mj-lt"/>
                        <a:ea typeface="Arial"/>
                        <a:cs typeface="Times New Roman"/>
                      </a:endParaRPr>
                    </a:p>
                  </a:txBody>
                  <a:tcPr marL="0" marR="0" marT="0" marB="0"/>
                </a:tc>
                <a:tc>
                  <a:txBody>
                    <a:bodyPr/>
                    <a:lstStyle/>
                    <a:p>
                      <a:pPr marL="47625">
                        <a:spcBef>
                          <a:spcPts val="100"/>
                        </a:spcBef>
                        <a:spcAft>
                          <a:spcPts val="0"/>
                        </a:spcAft>
                      </a:pPr>
                      <a:r>
                        <a:rPr lang="en-US" sz="1200" baseline="0">
                          <a:solidFill>
                            <a:srgbClr val="231F20"/>
                          </a:solidFill>
                          <a:effectLst/>
                          <a:latin typeface="+mj-lt"/>
                          <a:ea typeface="Arial"/>
                          <a:cs typeface="Times New Roman"/>
                        </a:rPr>
                        <a:t>606x622 km, inclinación</a:t>
                      </a:r>
                      <a:endParaRPr lang="es-ES" sz="2000" baseline="0">
                        <a:effectLst/>
                        <a:latin typeface="+mj-lt"/>
                        <a:ea typeface="Arial"/>
                        <a:cs typeface="Times New Roman"/>
                      </a:endParaRPr>
                    </a:p>
                    <a:p>
                      <a:pPr marL="47625">
                        <a:spcBef>
                          <a:spcPts val="90"/>
                        </a:spcBef>
                        <a:spcAft>
                          <a:spcPts val="0"/>
                        </a:spcAft>
                      </a:pPr>
                      <a:r>
                        <a:rPr lang="en-US" sz="1200" baseline="0">
                          <a:solidFill>
                            <a:srgbClr val="231F20"/>
                          </a:solidFill>
                          <a:effectLst/>
                          <a:latin typeface="+mj-lt"/>
                          <a:ea typeface="Arial"/>
                          <a:cs typeface="Times New Roman"/>
                        </a:rPr>
                        <a:t>97.9 grados. Periodo de</a:t>
                      </a:r>
                      <a:endParaRPr lang="es-ES" sz="2000" baseline="0">
                        <a:effectLst/>
                        <a:latin typeface="+mj-lt"/>
                        <a:ea typeface="Arial"/>
                        <a:cs typeface="Times New Roman"/>
                      </a:endParaRPr>
                    </a:p>
                    <a:p>
                      <a:pPr marL="47625">
                        <a:spcBef>
                          <a:spcPts val="90"/>
                        </a:spcBef>
                        <a:spcAft>
                          <a:spcPts val="0"/>
                        </a:spcAft>
                      </a:pPr>
                      <a:r>
                        <a:rPr lang="en-US" sz="1200" baseline="0">
                          <a:solidFill>
                            <a:srgbClr val="231F20"/>
                          </a:solidFill>
                          <a:effectLst/>
                          <a:latin typeface="+mj-lt"/>
                          <a:ea typeface="Arial"/>
                          <a:cs typeface="Times New Roman"/>
                        </a:rPr>
                        <a:t>96.8 minutos</a:t>
                      </a:r>
                      <a:endParaRPr lang="es-ES" sz="2000" baseline="0">
                        <a:effectLst/>
                        <a:latin typeface="+mj-lt"/>
                        <a:ea typeface="Arial"/>
                        <a:cs typeface="Times New Roman"/>
                      </a:endParaRPr>
                    </a:p>
                  </a:txBody>
                  <a:tcPr marL="0" marR="0" marT="0" marB="0"/>
                </a:tc>
                <a:tc>
                  <a:txBody>
                    <a:bodyPr/>
                    <a:lstStyle/>
                    <a:p>
                      <a:pPr marL="48260" marR="48260">
                        <a:lnSpc>
                          <a:spcPct val="111000"/>
                        </a:lnSpc>
                        <a:spcBef>
                          <a:spcPts val="100"/>
                        </a:spcBef>
                        <a:spcAft>
                          <a:spcPts val="0"/>
                        </a:spcAft>
                      </a:pPr>
                      <a:r>
                        <a:rPr lang="en-US" sz="1200" baseline="0">
                          <a:solidFill>
                            <a:srgbClr val="231F20"/>
                          </a:solidFill>
                          <a:effectLst/>
                          <a:latin typeface="+mj-lt"/>
                          <a:ea typeface="Arial"/>
                          <a:cs typeface="Times New Roman"/>
                        </a:rPr>
                        <a:t>No disponible por el momento</a:t>
                      </a:r>
                      <a:endParaRPr lang="es-ES" sz="2000" baseline="0">
                        <a:effectLst/>
                        <a:latin typeface="+mj-lt"/>
                        <a:ea typeface="Arial"/>
                        <a:cs typeface="Times New Roman"/>
                      </a:endParaRPr>
                    </a:p>
                  </a:txBody>
                  <a:tcPr marL="0" marR="0" marT="0" marB="0"/>
                </a:tc>
                <a:tc>
                  <a:txBody>
                    <a:bodyPr/>
                    <a:lstStyle/>
                    <a:p>
                      <a:pPr marL="48895" marR="69215" algn="just">
                        <a:lnSpc>
                          <a:spcPts val="900"/>
                        </a:lnSpc>
                        <a:spcBef>
                          <a:spcPts val="5"/>
                        </a:spcBef>
                        <a:spcAft>
                          <a:spcPts val="0"/>
                        </a:spcAft>
                      </a:pPr>
                      <a:r>
                        <a:rPr lang="en-US" sz="1200" spc="-5" baseline="0">
                          <a:solidFill>
                            <a:srgbClr val="231F20"/>
                          </a:solidFill>
                          <a:effectLst/>
                          <a:latin typeface="+mj-lt"/>
                          <a:ea typeface="Arial"/>
                          <a:cs typeface="Times New Roman"/>
                        </a:rPr>
                        <a:t>Completando</a:t>
                      </a:r>
                      <a:r>
                        <a:rPr lang="en-US" sz="1200" spc="-95" baseline="0">
                          <a:solidFill>
                            <a:srgbClr val="231F20"/>
                          </a:solidFill>
                          <a:effectLst/>
                          <a:latin typeface="+mj-lt"/>
                          <a:ea typeface="Arial"/>
                          <a:cs typeface="Times New Roman"/>
                        </a:rPr>
                        <a:t> </a:t>
                      </a:r>
                      <a:r>
                        <a:rPr lang="en-US" sz="1200" spc="-5" baseline="0">
                          <a:solidFill>
                            <a:srgbClr val="231F20"/>
                          </a:solidFill>
                          <a:effectLst/>
                          <a:latin typeface="+mj-lt"/>
                          <a:ea typeface="Arial"/>
                          <a:cs typeface="Times New Roman"/>
                        </a:rPr>
                        <a:t>misión</a:t>
                      </a:r>
                      <a:r>
                        <a:rPr lang="en-US" sz="1200" spc="-95" baseline="0">
                          <a:solidFill>
                            <a:srgbClr val="231F20"/>
                          </a:solidFill>
                          <a:effectLst/>
                          <a:latin typeface="+mj-lt"/>
                          <a:ea typeface="Arial"/>
                          <a:cs typeface="Times New Roman"/>
                        </a:rPr>
                        <a:t> </a:t>
                      </a:r>
                      <a:r>
                        <a:rPr lang="en-US" sz="1200" spc="-5" baseline="0">
                          <a:solidFill>
                            <a:srgbClr val="231F20"/>
                          </a:solidFill>
                          <a:effectLst/>
                          <a:latin typeface="+mj-lt"/>
                          <a:ea typeface="Arial"/>
                          <a:cs typeface="Times New Roman"/>
                        </a:rPr>
                        <a:t>científica. </a:t>
                      </a:r>
                      <a:r>
                        <a:rPr lang="en-US" sz="1200" baseline="0">
                          <a:solidFill>
                            <a:srgbClr val="231F20"/>
                          </a:solidFill>
                          <a:effectLst/>
                          <a:latin typeface="+mj-lt"/>
                          <a:ea typeface="Arial"/>
                          <a:cs typeface="Times New Roman"/>
                        </a:rPr>
                        <a:t>Poco</a:t>
                      </a:r>
                      <a:r>
                        <a:rPr lang="en-US" sz="1200" spc="-10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probable</a:t>
                      </a:r>
                      <a:r>
                        <a:rPr lang="en-US" sz="1200" spc="-10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que</a:t>
                      </a:r>
                      <a:r>
                        <a:rPr lang="en-US" sz="1200" spc="-10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pueda</a:t>
                      </a:r>
                      <a:r>
                        <a:rPr lang="en-US" sz="1200" spc="-100"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utili- zarse</a:t>
                      </a:r>
                      <a:r>
                        <a:rPr lang="en-US" sz="1200" spc="-11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debido</a:t>
                      </a:r>
                      <a:r>
                        <a:rPr lang="en-US" sz="1200" spc="-11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a</a:t>
                      </a:r>
                      <a:r>
                        <a:rPr lang="en-US" sz="1200" spc="-11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los</a:t>
                      </a:r>
                      <a:r>
                        <a:rPr lang="en-US" sz="1200" spc="-115" baseline="0">
                          <a:solidFill>
                            <a:srgbClr val="231F20"/>
                          </a:solidFill>
                          <a:effectLst/>
                          <a:latin typeface="+mj-lt"/>
                          <a:ea typeface="Arial"/>
                          <a:cs typeface="Times New Roman"/>
                        </a:rPr>
                        <a:t> </a:t>
                      </a:r>
                      <a:r>
                        <a:rPr lang="en-US" sz="1200" baseline="0">
                          <a:solidFill>
                            <a:srgbClr val="231F20"/>
                          </a:solidFill>
                          <a:effectLst/>
                          <a:latin typeface="+mj-lt"/>
                          <a:ea typeface="Arial"/>
                          <a:cs typeface="Times New Roman"/>
                        </a:rPr>
                        <a:t>daños</a:t>
                      </a:r>
                      <a:endParaRPr lang="es-ES" sz="2000" baseline="0">
                        <a:effectLst/>
                        <a:latin typeface="+mj-lt"/>
                        <a:ea typeface="Arial"/>
                        <a:cs typeface="Times New Roman"/>
                      </a:endParaRPr>
                    </a:p>
                  </a:txBody>
                  <a:tcPr marL="0" marR="0" marT="0" marB="0"/>
                </a:tc>
              </a:tr>
              <a:tr h="819150">
                <a:tc>
                  <a:txBody>
                    <a:bodyPr/>
                    <a:lstStyle/>
                    <a:p>
                      <a:pPr marL="50165">
                        <a:spcBef>
                          <a:spcPts val="100"/>
                        </a:spcBef>
                        <a:spcAft>
                          <a:spcPts val="0"/>
                        </a:spcAft>
                      </a:pPr>
                      <a:r>
                        <a:rPr lang="en-US" sz="1200" baseline="0">
                          <a:solidFill>
                            <a:srgbClr val="231F20"/>
                          </a:solidFill>
                          <a:effectLst/>
                          <a:latin typeface="+mj-lt"/>
                          <a:ea typeface="Arial"/>
                          <a:cs typeface="Times New Roman"/>
                        </a:rPr>
                        <a:t>CAS-2T</a:t>
                      </a:r>
                      <a:endParaRPr lang="es-ES" sz="2000" baseline="0">
                        <a:effectLst/>
                        <a:latin typeface="+mj-lt"/>
                        <a:ea typeface="Arial"/>
                        <a:cs typeface="Times New Roman"/>
                      </a:endParaRPr>
                    </a:p>
                  </a:txBody>
                  <a:tcPr marL="0" marR="0" marT="0" marB="0"/>
                </a:tc>
                <a:tc>
                  <a:txBody>
                    <a:bodyPr/>
                    <a:lstStyle/>
                    <a:p>
                      <a:pPr marL="46990" marR="112395">
                        <a:lnSpc>
                          <a:spcPct val="111000"/>
                        </a:lnSpc>
                        <a:spcBef>
                          <a:spcPts val="100"/>
                        </a:spcBef>
                        <a:spcAft>
                          <a:spcPts val="0"/>
                        </a:spcAft>
                      </a:pPr>
                      <a:r>
                        <a:rPr lang="en-US" sz="1200" baseline="0">
                          <a:solidFill>
                            <a:srgbClr val="231F20"/>
                          </a:solidFill>
                          <a:effectLst/>
                          <a:latin typeface="+mj-lt"/>
                          <a:ea typeface="Arial"/>
                          <a:cs typeface="Times New Roman"/>
                        </a:rPr>
                        <a:t>Dañado / activo</a:t>
                      </a:r>
                      <a:endParaRPr lang="es-ES" sz="2000" baseline="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a:solidFill>
                            <a:srgbClr val="231F20"/>
                          </a:solidFill>
                          <a:effectLst/>
                          <a:latin typeface="+mj-lt"/>
                          <a:ea typeface="Arial"/>
                          <a:cs typeface="Times New Roman"/>
                        </a:rPr>
                        <a:t>145.925 MHz</a:t>
                      </a:r>
                      <a:endParaRPr lang="es-ES" sz="2000" baseline="0">
                        <a:effectLst/>
                        <a:latin typeface="+mj-lt"/>
                        <a:ea typeface="Arial"/>
                        <a:cs typeface="Times New Roman"/>
                      </a:endParaRPr>
                    </a:p>
                  </a:txBody>
                  <a:tcPr marL="0" marR="0" marT="0" marB="0"/>
                </a:tc>
                <a:tc>
                  <a:txBody>
                    <a:bodyPr/>
                    <a:lstStyle/>
                    <a:p>
                      <a:pPr marL="46990">
                        <a:spcBef>
                          <a:spcPts val="100"/>
                        </a:spcBef>
                        <a:spcAft>
                          <a:spcPts val="0"/>
                        </a:spcAft>
                      </a:pPr>
                      <a:r>
                        <a:rPr lang="en-US" sz="1200" baseline="0">
                          <a:solidFill>
                            <a:srgbClr val="231F20"/>
                          </a:solidFill>
                          <a:effectLst/>
                          <a:latin typeface="+mj-lt"/>
                          <a:ea typeface="Arial"/>
                          <a:cs typeface="Times New Roman"/>
                        </a:rPr>
                        <a:t>435.615 MHz</a:t>
                      </a:r>
                      <a:endParaRPr lang="es-ES" sz="2000" baseline="0">
                        <a:effectLst/>
                        <a:latin typeface="+mj-lt"/>
                        <a:ea typeface="Arial"/>
                        <a:cs typeface="Times New Roman"/>
                      </a:endParaRPr>
                    </a:p>
                  </a:txBody>
                  <a:tcPr marL="0" marR="0" marT="0" marB="0"/>
                </a:tc>
                <a:tc>
                  <a:txBody>
                    <a:bodyPr/>
                    <a:lstStyle/>
                    <a:p>
                      <a:pPr marL="47625">
                        <a:spcBef>
                          <a:spcPts val="100"/>
                        </a:spcBef>
                        <a:spcAft>
                          <a:spcPts val="0"/>
                        </a:spcAft>
                      </a:pPr>
                      <a:r>
                        <a:rPr lang="en-US" sz="1200" spc="-15" baseline="0">
                          <a:solidFill>
                            <a:srgbClr val="231F20"/>
                          </a:solidFill>
                          <a:effectLst/>
                          <a:latin typeface="+mj-lt"/>
                          <a:ea typeface="Arial"/>
                          <a:cs typeface="Times New Roman"/>
                        </a:rPr>
                        <a:t>504x1030 </a:t>
                      </a:r>
                      <a:r>
                        <a:rPr lang="en-US" sz="1200" baseline="0">
                          <a:solidFill>
                            <a:srgbClr val="231F20"/>
                          </a:solidFill>
                          <a:effectLst/>
                          <a:latin typeface="+mj-lt"/>
                          <a:ea typeface="Arial"/>
                          <a:cs typeface="Times New Roman"/>
                        </a:rPr>
                        <a:t>km, </a:t>
                      </a:r>
                      <a:r>
                        <a:rPr lang="en-US" sz="1200" spc="-15" baseline="0">
                          <a:solidFill>
                            <a:srgbClr val="231F20"/>
                          </a:solidFill>
                          <a:effectLst/>
                          <a:latin typeface="+mj-lt"/>
                          <a:ea typeface="Arial"/>
                          <a:cs typeface="Times New Roman"/>
                        </a:rPr>
                        <a:t>inclinación</a:t>
                      </a:r>
                      <a:endParaRPr lang="es-ES" sz="2000" baseline="0">
                        <a:effectLst/>
                        <a:latin typeface="+mj-lt"/>
                        <a:ea typeface="Arial"/>
                        <a:cs typeface="Times New Roman"/>
                      </a:endParaRPr>
                    </a:p>
                    <a:p>
                      <a:pPr marL="47625">
                        <a:spcBef>
                          <a:spcPts val="90"/>
                        </a:spcBef>
                        <a:spcAft>
                          <a:spcPts val="0"/>
                        </a:spcAft>
                      </a:pPr>
                      <a:r>
                        <a:rPr lang="en-US" sz="1200" baseline="0">
                          <a:solidFill>
                            <a:srgbClr val="231F20"/>
                          </a:solidFill>
                          <a:effectLst/>
                          <a:latin typeface="+mj-lt"/>
                          <a:ea typeface="Arial"/>
                          <a:cs typeface="Times New Roman"/>
                        </a:rPr>
                        <a:t>97.4 grados</a:t>
                      </a:r>
                      <a:endParaRPr lang="es-ES" sz="2000" baseline="0">
                        <a:effectLst/>
                        <a:latin typeface="+mj-lt"/>
                        <a:ea typeface="Arial"/>
                        <a:cs typeface="Times New Roman"/>
                      </a:endParaRPr>
                    </a:p>
                    <a:p>
                      <a:pPr marL="47625">
                        <a:spcBef>
                          <a:spcPts val="90"/>
                        </a:spcBef>
                        <a:spcAft>
                          <a:spcPts val="0"/>
                        </a:spcAft>
                      </a:pPr>
                      <a:r>
                        <a:rPr lang="en-US" sz="1200" baseline="0">
                          <a:solidFill>
                            <a:srgbClr val="231F20"/>
                          </a:solidFill>
                          <a:effectLst/>
                          <a:latin typeface="+mj-lt"/>
                          <a:ea typeface="Arial"/>
                          <a:cs typeface="Times New Roman"/>
                        </a:rPr>
                        <a:t>Periodo de 94.7 minutos</a:t>
                      </a:r>
                      <a:endParaRPr lang="es-ES" sz="2000" baseline="0">
                        <a:effectLst/>
                        <a:latin typeface="+mj-lt"/>
                        <a:ea typeface="Arial"/>
                        <a:cs typeface="Times New Roman"/>
                      </a:endParaRPr>
                    </a:p>
                  </a:txBody>
                  <a:tcPr marL="0" marR="0" marT="0" marB="0"/>
                </a:tc>
                <a:tc>
                  <a:txBody>
                    <a:bodyPr/>
                    <a:lstStyle/>
                    <a:p>
                      <a:pPr marL="48260" marR="127635">
                        <a:lnSpc>
                          <a:spcPts val="900"/>
                        </a:lnSpc>
                        <a:spcBef>
                          <a:spcPts val="5"/>
                        </a:spcBef>
                        <a:spcAft>
                          <a:spcPts val="0"/>
                        </a:spcAft>
                      </a:pPr>
                      <a:r>
                        <a:rPr lang="en-US" sz="1200" baseline="0">
                          <a:solidFill>
                            <a:srgbClr val="231F20"/>
                          </a:solidFill>
                          <a:effectLst/>
                          <a:latin typeface="+mj-lt"/>
                          <a:ea typeface="Arial"/>
                          <a:cs typeface="Times New Roman"/>
                        </a:rPr>
                        <a:t>Disponible, pero técnicamente inutilizable.</a:t>
                      </a:r>
                      <a:endParaRPr lang="es-ES" sz="2000" baseline="0">
                        <a:effectLst/>
                        <a:latin typeface="+mj-lt"/>
                        <a:ea typeface="Arial"/>
                        <a:cs typeface="Times New Roman"/>
                      </a:endParaRPr>
                    </a:p>
                  </a:txBody>
                  <a:tcPr marL="0" marR="0" marT="0" marB="0"/>
                </a:tc>
                <a:tc>
                  <a:txBody>
                    <a:bodyPr/>
                    <a:lstStyle/>
                    <a:p>
                      <a:pPr marL="48895" marR="102235">
                        <a:lnSpc>
                          <a:spcPts val="900"/>
                        </a:lnSpc>
                        <a:spcBef>
                          <a:spcPts val="10"/>
                        </a:spcBef>
                        <a:spcAft>
                          <a:spcPts val="0"/>
                        </a:spcAft>
                      </a:pPr>
                      <a:r>
                        <a:rPr lang="en-US" sz="1200" baseline="0">
                          <a:solidFill>
                            <a:srgbClr val="231F20"/>
                          </a:solidFill>
                          <a:effectLst/>
                          <a:latin typeface="+mj-lt"/>
                          <a:ea typeface="Arial"/>
                          <a:cs typeface="Times New Roman"/>
                        </a:rPr>
                        <a:t>Los problemas que presenta parecen hacer imposible su utilización</a:t>
                      </a:r>
                      <a:endParaRPr lang="es-ES" sz="2000" baseline="0">
                        <a:effectLst/>
                        <a:latin typeface="+mj-lt"/>
                        <a:ea typeface="Arial"/>
                        <a:cs typeface="Times New Roman"/>
                      </a:endParaRPr>
                    </a:p>
                  </a:txBody>
                  <a:tcPr marL="0" marR="0" marT="0" marB="0"/>
                </a:tc>
              </a:tr>
              <a:tr h="1243489">
                <a:tc>
                  <a:txBody>
                    <a:bodyPr/>
                    <a:lstStyle/>
                    <a:p>
                      <a:pPr marL="50165">
                        <a:spcBef>
                          <a:spcPts val="105"/>
                        </a:spcBef>
                        <a:spcAft>
                          <a:spcPts val="0"/>
                        </a:spcAft>
                      </a:pPr>
                      <a:r>
                        <a:rPr lang="en-US" sz="1200" baseline="0">
                          <a:solidFill>
                            <a:srgbClr val="231F20"/>
                          </a:solidFill>
                          <a:effectLst/>
                          <a:latin typeface="+mj-lt"/>
                          <a:ea typeface="Arial"/>
                          <a:cs typeface="Times New Roman"/>
                        </a:rPr>
                        <a:t>BY70-1</a:t>
                      </a:r>
                      <a:endParaRPr lang="es-ES" sz="2000" baseline="0">
                        <a:effectLst/>
                        <a:latin typeface="+mj-lt"/>
                        <a:ea typeface="Arial"/>
                        <a:cs typeface="Times New Roman"/>
                      </a:endParaRPr>
                    </a:p>
                  </a:txBody>
                  <a:tcPr marL="0" marR="0" marT="0" marB="0"/>
                </a:tc>
                <a:tc>
                  <a:txBody>
                    <a:bodyPr/>
                    <a:lstStyle/>
                    <a:p>
                      <a:pPr marL="46990">
                        <a:lnSpc>
                          <a:spcPct val="111000"/>
                        </a:lnSpc>
                        <a:spcBef>
                          <a:spcPts val="105"/>
                        </a:spcBef>
                        <a:spcAft>
                          <a:spcPts val="0"/>
                        </a:spcAft>
                      </a:pPr>
                      <a:r>
                        <a:rPr lang="en-US" sz="1200" baseline="0">
                          <a:solidFill>
                            <a:srgbClr val="231F20"/>
                          </a:solidFill>
                          <a:effectLst/>
                          <a:latin typeface="+mj-lt"/>
                          <a:ea typeface="Arial"/>
                          <a:cs typeface="Times New Roman"/>
                        </a:rPr>
                        <a:t>Operativo / pronta re- entrada</a:t>
                      </a:r>
                      <a:endParaRPr lang="es-ES" sz="2000" baseline="0">
                        <a:effectLst/>
                        <a:latin typeface="+mj-lt"/>
                        <a:ea typeface="Arial"/>
                        <a:cs typeface="Times New Roman"/>
                      </a:endParaRPr>
                    </a:p>
                  </a:txBody>
                  <a:tcPr marL="0" marR="0" marT="0" marB="0"/>
                </a:tc>
                <a:tc>
                  <a:txBody>
                    <a:bodyPr/>
                    <a:lstStyle/>
                    <a:p>
                      <a:pPr marL="46990" marR="29845">
                        <a:lnSpc>
                          <a:spcPct val="111000"/>
                        </a:lnSpc>
                        <a:spcBef>
                          <a:spcPts val="105"/>
                        </a:spcBef>
                        <a:spcAft>
                          <a:spcPts val="0"/>
                        </a:spcAft>
                      </a:pPr>
                      <a:r>
                        <a:rPr lang="en-US" sz="1200" spc="-20" baseline="0">
                          <a:solidFill>
                            <a:srgbClr val="231F20"/>
                          </a:solidFill>
                          <a:effectLst/>
                          <a:latin typeface="+mj-lt"/>
                          <a:ea typeface="Arial"/>
                          <a:cs typeface="Times New Roman"/>
                        </a:rPr>
                        <a:t>145.920 </a:t>
                      </a:r>
                      <a:r>
                        <a:rPr lang="en-US" sz="1200" baseline="0">
                          <a:solidFill>
                            <a:srgbClr val="231F20"/>
                          </a:solidFill>
                          <a:effectLst/>
                          <a:latin typeface="+mj-lt"/>
                          <a:ea typeface="Arial"/>
                          <a:cs typeface="Times New Roman"/>
                        </a:rPr>
                        <a:t>MHz con subto- no 67 Hz.</a:t>
                      </a:r>
                      <a:endParaRPr lang="es-ES" sz="2000" baseline="0">
                        <a:effectLst/>
                        <a:latin typeface="+mj-lt"/>
                        <a:ea typeface="Arial"/>
                        <a:cs typeface="Times New Roman"/>
                      </a:endParaRPr>
                    </a:p>
                  </a:txBody>
                  <a:tcPr marL="0" marR="0" marT="0" marB="0"/>
                </a:tc>
                <a:tc>
                  <a:txBody>
                    <a:bodyPr/>
                    <a:lstStyle/>
                    <a:p>
                      <a:pPr marL="46990">
                        <a:spcBef>
                          <a:spcPts val="105"/>
                        </a:spcBef>
                        <a:spcAft>
                          <a:spcPts val="0"/>
                        </a:spcAft>
                      </a:pPr>
                      <a:r>
                        <a:rPr lang="en-US" sz="1200" baseline="0">
                          <a:solidFill>
                            <a:srgbClr val="231F20"/>
                          </a:solidFill>
                          <a:effectLst/>
                          <a:latin typeface="+mj-lt"/>
                          <a:ea typeface="Arial"/>
                          <a:cs typeface="Times New Roman"/>
                        </a:rPr>
                        <a:t>436.200 MHz</a:t>
                      </a:r>
                      <a:endParaRPr lang="es-ES" sz="2000" baseline="0">
                        <a:effectLst/>
                        <a:latin typeface="+mj-lt"/>
                        <a:ea typeface="Arial"/>
                        <a:cs typeface="Times New Roman"/>
                      </a:endParaRPr>
                    </a:p>
                  </a:txBody>
                  <a:tcPr marL="0" marR="0" marT="0" marB="0"/>
                </a:tc>
                <a:tc>
                  <a:txBody>
                    <a:bodyPr/>
                    <a:lstStyle/>
                    <a:p>
                      <a:pPr marL="47625">
                        <a:spcBef>
                          <a:spcPts val="105"/>
                        </a:spcBef>
                        <a:spcAft>
                          <a:spcPts val="0"/>
                        </a:spcAft>
                      </a:pPr>
                      <a:r>
                        <a:rPr lang="en-US" sz="1200" baseline="0" dirty="0">
                          <a:solidFill>
                            <a:srgbClr val="231F20"/>
                          </a:solidFill>
                          <a:effectLst/>
                          <a:latin typeface="+mj-lt"/>
                          <a:ea typeface="Arial"/>
                          <a:cs typeface="Times New Roman"/>
                        </a:rPr>
                        <a:t>524x212 km (</a:t>
                      </a:r>
                      <a:r>
                        <a:rPr lang="en-US" sz="1200" baseline="0" dirty="0" err="1">
                          <a:solidFill>
                            <a:srgbClr val="231F20"/>
                          </a:solidFill>
                          <a:effectLst/>
                          <a:latin typeface="+mj-lt"/>
                          <a:ea typeface="Arial"/>
                          <a:cs typeface="Times New Roman"/>
                        </a:rPr>
                        <a:t>inestable</a:t>
                      </a:r>
                      <a:r>
                        <a:rPr lang="en-US" sz="1200" baseline="0" dirty="0">
                          <a:solidFill>
                            <a:srgbClr val="231F20"/>
                          </a:solidFill>
                          <a:effectLst/>
                          <a:latin typeface="+mj-lt"/>
                          <a:ea typeface="Arial"/>
                          <a:cs typeface="Times New Roman"/>
                        </a:rPr>
                        <a:t>)</a:t>
                      </a:r>
                      <a:endParaRPr lang="es-ES" sz="2000" baseline="0" dirty="0">
                        <a:effectLst/>
                        <a:latin typeface="+mj-lt"/>
                        <a:ea typeface="Arial"/>
                        <a:cs typeface="Times New Roman"/>
                      </a:endParaRPr>
                    </a:p>
                  </a:txBody>
                  <a:tcPr marL="0" marR="0" marT="0" marB="0"/>
                </a:tc>
                <a:tc>
                  <a:txBody>
                    <a:bodyPr/>
                    <a:lstStyle/>
                    <a:p>
                      <a:pPr marL="48260" marR="58420" algn="just">
                        <a:lnSpc>
                          <a:spcPts val="900"/>
                        </a:lnSpc>
                        <a:spcBef>
                          <a:spcPts val="10"/>
                        </a:spcBef>
                        <a:spcAft>
                          <a:spcPts val="0"/>
                        </a:spcAft>
                      </a:pPr>
                      <a:r>
                        <a:rPr lang="en-US" sz="1200" baseline="0" dirty="0" err="1">
                          <a:solidFill>
                            <a:srgbClr val="231F20"/>
                          </a:solidFill>
                          <a:effectLst/>
                          <a:latin typeface="+mj-lt"/>
                          <a:ea typeface="Arial"/>
                          <a:cs typeface="Times New Roman"/>
                        </a:rPr>
                        <a:t>Siempre</a:t>
                      </a:r>
                      <a:r>
                        <a:rPr lang="en-US" sz="120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disponi</a:t>
                      </a:r>
                      <a:r>
                        <a:rPr lang="en-US" sz="120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ble</a:t>
                      </a:r>
                      <a:r>
                        <a:rPr lang="en-US" sz="1200" spc="-10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excepto</a:t>
                      </a:r>
                      <a:r>
                        <a:rPr lang="en-US" sz="1200" spc="-10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cuan</a:t>
                      </a:r>
                      <a:r>
                        <a:rPr lang="en-US" sz="1200" baseline="0" dirty="0">
                          <a:solidFill>
                            <a:srgbClr val="231F20"/>
                          </a:solidFill>
                          <a:effectLst/>
                          <a:latin typeface="+mj-lt"/>
                          <a:ea typeface="Arial"/>
                          <a:cs typeface="Times New Roman"/>
                        </a:rPr>
                        <a:t>- do</a:t>
                      </a:r>
                      <a:r>
                        <a:rPr lang="en-US" sz="1200" spc="-115"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hay</a:t>
                      </a:r>
                      <a:r>
                        <a:rPr lang="en-US" sz="1200" spc="-115"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pruebas</a:t>
                      </a:r>
                      <a:r>
                        <a:rPr lang="en-US" sz="1200" spc="-115"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de </a:t>
                      </a:r>
                      <a:r>
                        <a:rPr lang="en-US" sz="1200" baseline="0" dirty="0" err="1">
                          <a:solidFill>
                            <a:srgbClr val="231F20"/>
                          </a:solidFill>
                          <a:effectLst/>
                          <a:latin typeface="+mj-lt"/>
                          <a:ea typeface="Arial"/>
                          <a:cs typeface="Times New Roman"/>
                        </a:rPr>
                        <a:t>su</a:t>
                      </a:r>
                      <a:r>
                        <a:rPr lang="en-US" sz="1200" spc="-10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cámara</a:t>
                      </a:r>
                      <a:endParaRPr lang="es-ES" sz="2000" baseline="0" dirty="0">
                        <a:effectLst/>
                        <a:latin typeface="+mj-lt"/>
                        <a:ea typeface="Arial"/>
                        <a:cs typeface="Times New Roman"/>
                      </a:endParaRPr>
                    </a:p>
                  </a:txBody>
                  <a:tcPr marL="0" marR="0" marT="0" marB="0"/>
                </a:tc>
                <a:tc>
                  <a:txBody>
                    <a:bodyPr/>
                    <a:lstStyle/>
                    <a:p>
                      <a:pPr marL="48260" marR="135890" algn="just">
                        <a:lnSpc>
                          <a:spcPct val="111000"/>
                        </a:lnSpc>
                        <a:spcBef>
                          <a:spcPts val="105"/>
                        </a:spcBef>
                        <a:spcAft>
                          <a:spcPts val="0"/>
                        </a:spcAft>
                      </a:pPr>
                      <a:r>
                        <a:rPr lang="en-US" sz="1200" spc="-5" baseline="0" dirty="0" err="1">
                          <a:solidFill>
                            <a:srgbClr val="231F20"/>
                          </a:solidFill>
                          <a:effectLst/>
                          <a:latin typeface="+mj-lt"/>
                          <a:ea typeface="Arial"/>
                          <a:cs typeface="Times New Roman"/>
                        </a:rPr>
                        <a:t>Señal</a:t>
                      </a:r>
                      <a:r>
                        <a:rPr lang="en-US" sz="1200" spc="-80" baseline="0" dirty="0">
                          <a:solidFill>
                            <a:srgbClr val="231F20"/>
                          </a:solidFill>
                          <a:effectLst/>
                          <a:latin typeface="+mj-lt"/>
                          <a:ea typeface="Arial"/>
                          <a:cs typeface="Times New Roman"/>
                        </a:rPr>
                        <a:t> </a:t>
                      </a:r>
                      <a:r>
                        <a:rPr lang="en-US" sz="1200" spc="-5" baseline="0" dirty="0" err="1">
                          <a:solidFill>
                            <a:srgbClr val="231F20"/>
                          </a:solidFill>
                          <a:effectLst/>
                          <a:latin typeface="+mj-lt"/>
                          <a:ea typeface="Arial"/>
                          <a:cs typeface="Times New Roman"/>
                        </a:rPr>
                        <a:t>muy</a:t>
                      </a:r>
                      <a:r>
                        <a:rPr lang="en-US" sz="1200" spc="-80" baseline="0" dirty="0">
                          <a:solidFill>
                            <a:srgbClr val="231F20"/>
                          </a:solidFill>
                          <a:effectLst/>
                          <a:latin typeface="+mj-lt"/>
                          <a:ea typeface="Arial"/>
                          <a:cs typeface="Times New Roman"/>
                        </a:rPr>
                        <a:t> </a:t>
                      </a:r>
                      <a:r>
                        <a:rPr lang="en-US" sz="1200" spc="-5" baseline="0" dirty="0" err="1">
                          <a:solidFill>
                            <a:srgbClr val="231F20"/>
                          </a:solidFill>
                          <a:effectLst/>
                          <a:latin typeface="+mj-lt"/>
                          <a:ea typeface="Arial"/>
                          <a:cs typeface="Times New Roman"/>
                        </a:rPr>
                        <a:t>potente</a:t>
                      </a:r>
                      <a:r>
                        <a:rPr lang="en-US" sz="1200" spc="-5" baseline="0" dirty="0">
                          <a:solidFill>
                            <a:srgbClr val="231F20"/>
                          </a:solidFill>
                          <a:effectLst/>
                          <a:latin typeface="+mj-lt"/>
                          <a:ea typeface="Arial"/>
                          <a:cs typeface="Times New Roman"/>
                        </a:rPr>
                        <a:t>.</a:t>
                      </a:r>
                      <a:r>
                        <a:rPr lang="en-US" sz="1200" spc="-80" baseline="0" dirty="0">
                          <a:solidFill>
                            <a:srgbClr val="231F20"/>
                          </a:solidFill>
                          <a:effectLst/>
                          <a:latin typeface="+mj-lt"/>
                          <a:ea typeface="Arial"/>
                          <a:cs typeface="Times New Roman"/>
                        </a:rPr>
                        <a:t> </a:t>
                      </a:r>
                      <a:r>
                        <a:rPr lang="en-US" sz="1200" spc="-5" baseline="0" dirty="0" err="1">
                          <a:solidFill>
                            <a:srgbClr val="231F20"/>
                          </a:solidFill>
                          <a:effectLst/>
                          <a:latin typeface="+mj-lt"/>
                          <a:ea typeface="Arial"/>
                          <a:cs typeface="Times New Roman"/>
                        </a:rPr>
                        <a:t>Kepleria</a:t>
                      </a:r>
                      <a:r>
                        <a:rPr lang="en-US" sz="1200" spc="-5"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nos</a:t>
                      </a:r>
                      <a:r>
                        <a:rPr lang="en-US" sz="1200" spc="-105"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de</a:t>
                      </a:r>
                      <a:r>
                        <a:rPr lang="en-US" sz="1200" spc="-105"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corta</a:t>
                      </a:r>
                      <a:r>
                        <a:rPr lang="en-US" sz="1200" spc="-105"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vida</a:t>
                      </a:r>
                      <a:r>
                        <a:rPr lang="en-US" sz="1200" baseline="0" dirty="0">
                          <a:solidFill>
                            <a:srgbClr val="231F20"/>
                          </a:solidFill>
                          <a:effectLst/>
                          <a:latin typeface="+mj-lt"/>
                          <a:ea typeface="Arial"/>
                          <a:cs typeface="Times New Roman"/>
                        </a:rPr>
                        <a:t>.</a:t>
                      </a:r>
                      <a:r>
                        <a:rPr lang="en-US" sz="1200" spc="-105"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Doppler</a:t>
                      </a:r>
                      <a:r>
                        <a:rPr lang="en-US" sz="1200" spc="-105"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en</a:t>
                      </a:r>
                      <a:r>
                        <a:rPr lang="en-US" sz="1200"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subida</a:t>
                      </a:r>
                      <a:r>
                        <a:rPr lang="en-US" sz="1200" spc="-105"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y</a:t>
                      </a:r>
                      <a:r>
                        <a:rPr lang="en-US" sz="1200" spc="-105" baseline="0" dirty="0">
                          <a:solidFill>
                            <a:srgbClr val="231F20"/>
                          </a:solidFill>
                          <a:effectLst/>
                          <a:latin typeface="+mj-lt"/>
                          <a:ea typeface="Arial"/>
                          <a:cs typeface="Times New Roman"/>
                        </a:rPr>
                        <a:t> </a:t>
                      </a:r>
                      <a:r>
                        <a:rPr lang="en-US" sz="1200" baseline="0" dirty="0" err="1">
                          <a:solidFill>
                            <a:srgbClr val="231F20"/>
                          </a:solidFill>
                          <a:effectLst/>
                          <a:latin typeface="+mj-lt"/>
                          <a:ea typeface="Arial"/>
                          <a:cs typeface="Times New Roman"/>
                        </a:rPr>
                        <a:t>en</a:t>
                      </a:r>
                      <a:r>
                        <a:rPr lang="en-US" sz="1200" spc="-105" baseline="0" dirty="0">
                          <a:solidFill>
                            <a:srgbClr val="231F20"/>
                          </a:solidFill>
                          <a:effectLst/>
                          <a:latin typeface="+mj-lt"/>
                          <a:ea typeface="Arial"/>
                          <a:cs typeface="Times New Roman"/>
                        </a:rPr>
                        <a:t> </a:t>
                      </a:r>
                      <a:r>
                        <a:rPr lang="en-US" sz="1200" baseline="0" dirty="0">
                          <a:solidFill>
                            <a:srgbClr val="231F20"/>
                          </a:solidFill>
                          <a:effectLst/>
                          <a:latin typeface="+mj-lt"/>
                          <a:ea typeface="Arial"/>
                          <a:cs typeface="Times New Roman"/>
                        </a:rPr>
                        <a:t>bajada.</a:t>
                      </a:r>
                      <a:endParaRPr lang="es-ES" sz="2000" baseline="0" dirty="0">
                        <a:effectLst/>
                        <a:latin typeface="+mj-lt"/>
                        <a:ea typeface="Arial"/>
                        <a:cs typeface="Times New Roman"/>
                      </a:endParaRPr>
                    </a:p>
                  </a:txBody>
                  <a:tcPr marL="0" marR="0" marT="0" marB="0"/>
                </a:tc>
              </a:tr>
              <a:tr h="771525">
                <a:tc>
                  <a:txBody>
                    <a:bodyPr/>
                    <a:lstStyle/>
                    <a:p>
                      <a:pPr marL="50165">
                        <a:spcBef>
                          <a:spcPts val="105"/>
                        </a:spcBef>
                        <a:spcAft>
                          <a:spcPts val="0"/>
                        </a:spcAft>
                      </a:pPr>
                      <a:r>
                        <a:rPr lang="en-US" sz="1100" baseline="0">
                          <a:solidFill>
                            <a:srgbClr val="231F20"/>
                          </a:solidFill>
                          <a:effectLst/>
                          <a:latin typeface="+mj-lt"/>
                          <a:ea typeface="Arial"/>
                          <a:cs typeface="Times New Roman"/>
                        </a:rPr>
                        <a:t>FOX-1B</a:t>
                      </a:r>
                      <a:endParaRPr lang="es-ES" sz="1800" baseline="0">
                        <a:effectLst/>
                        <a:latin typeface="+mj-lt"/>
                        <a:ea typeface="Arial"/>
                        <a:cs typeface="Times New Roman"/>
                      </a:endParaRPr>
                    </a:p>
                    <a:p>
                      <a:pPr marL="50165">
                        <a:spcBef>
                          <a:spcPts val="90"/>
                        </a:spcBef>
                        <a:spcAft>
                          <a:spcPts val="0"/>
                        </a:spcAft>
                      </a:pPr>
                      <a:r>
                        <a:rPr lang="en-US" sz="1100" baseline="0">
                          <a:solidFill>
                            <a:srgbClr val="231F20"/>
                          </a:solidFill>
                          <a:effectLst/>
                          <a:latin typeface="+mj-lt"/>
                          <a:ea typeface="Arial"/>
                          <a:cs typeface="Times New Roman"/>
                        </a:rPr>
                        <a:t>(RadFxSat)</a:t>
                      </a:r>
                      <a:endParaRPr lang="es-ES" sz="1800" baseline="0">
                        <a:effectLst/>
                        <a:latin typeface="+mj-lt"/>
                        <a:ea typeface="Arial"/>
                        <a:cs typeface="Times New Roman"/>
                      </a:endParaRPr>
                    </a:p>
                  </a:txBody>
                  <a:tcPr marL="0" marR="0" marT="0" marB="0"/>
                </a:tc>
                <a:tc>
                  <a:txBody>
                    <a:bodyPr/>
                    <a:lstStyle/>
                    <a:p>
                      <a:pPr marL="46355" marR="112395">
                        <a:lnSpc>
                          <a:spcPct val="111000"/>
                        </a:lnSpc>
                        <a:spcBef>
                          <a:spcPts val="105"/>
                        </a:spcBef>
                        <a:spcAft>
                          <a:spcPts val="0"/>
                        </a:spcAft>
                      </a:pPr>
                      <a:r>
                        <a:rPr lang="en-US" sz="1100" baseline="0">
                          <a:solidFill>
                            <a:srgbClr val="231F20"/>
                          </a:solidFill>
                          <a:effectLst/>
                          <a:latin typeface="+mj-lt"/>
                          <a:ea typeface="Arial"/>
                          <a:cs typeface="Times New Roman"/>
                        </a:rPr>
                        <a:t>Pendiente lanzamiento</a:t>
                      </a:r>
                      <a:endParaRPr lang="es-ES" sz="1800" baseline="0">
                        <a:effectLst/>
                        <a:latin typeface="+mj-lt"/>
                        <a:ea typeface="Arial"/>
                        <a:cs typeface="Times New Roman"/>
                      </a:endParaRPr>
                    </a:p>
                  </a:txBody>
                  <a:tcPr marL="0" marR="0" marT="0" marB="0"/>
                </a:tc>
                <a:tc>
                  <a:txBody>
                    <a:bodyPr/>
                    <a:lstStyle/>
                    <a:p>
                      <a:pPr marL="46990" marR="14605">
                        <a:lnSpc>
                          <a:spcPts val="900"/>
                        </a:lnSpc>
                        <a:spcBef>
                          <a:spcPts val="10"/>
                        </a:spcBef>
                        <a:spcAft>
                          <a:spcPts val="0"/>
                        </a:spcAft>
                      </a:pPr>
                      <a:r>
                        <a:rPr lang="en-US" sz="1100" baseline="0">
                          <a:solidFill>
                            <a:srgbClr val="231F20"/>
                          </a:solidFill>
                          <a:effectLst/>
                          <a:latin typeface="+mj-lt"/>
                          <a:ea typeface="Arial"/>
                          <a:cs typeface="Times New Roman"/>
                        </a:rPr>
                        <a:t>435.250 MHz subtono 67 Hz (frecuencia final pen- diente de confirmación)</a:t>
                      </a:r>
                      <a:endParaRPr lang="es-ES" sz="1800" baseline="0">
                        <a:effectLst/>
                        <a:latin typeface="+mj-lt"/>
                        <a:ea typeface="Arial"/>
                        <a:cs typeface="Times New Roman"/>
                      </a:endParaRPr>
                    </a:p>
                  </a:txBody>
                  <a:tcPr marL="0" marR="0" marT="0" marB="0"/>
                </a:tc>
                <a:tc>
                  <a:txBody>
                    <a:bodyPr/>
                    <a:lstStyle/>
                    <a:p>
                      <a:pPr marL="46990">
                        <a:spcBef>
                          <a:spcPts val="105"/>
                        </a:spcBef>
                        <a:spcAft>
                          <a:spcPts val="0"/>
                        </a:spcAft>
                      </a:pPr>
                      <a:r>
                        <a:rPr lang="en-US" sz="1100" baseline="0">
                          <a:solidFill>
                            <a:srgbClr val="231F20"/>
                          </a:solidFill>
                          <a:effectLst/>
                          <a:latin typeface="+mj-lt"/>
                          <a:ea typeface="Arial"/>
                          <a:cs typeface="Times New Roman"/>
                        </a:rPr>
                        <a:t>145.960 MHz</a:t>
                      </a:r>
                      <a:endParaRPr lang="es-ES" sz="1800" baseline="0">
                        <a:effectLst/>
                        <a:latin typeface="+mj-lt"/>
                        <a:ea typeface="Arial"/>
                        <a:cs typeface="Times New Roman"/>
                      </a:endParaRPr>
                    </a:p>
                    <a:p>
                      <a:pPr marL="46990">
                        <a:lnSpc>
                          <a:spcPts val="900"/>
                        </a:lnSpc>
                        <a:spcBef>
                          <a:spcPts val="375"/>
                        </a:spcBef>
                        <a:spcAft>
                          <a:spcPts val="0"/>
                        </a:spcAft>
                      </a:pPr>
                      <a:r>
                        <a:rPr lang="en-US" sz="1100" baseline="0">
                          <a:solidFill>
                            <a:srgbClr val="231F20"/>
                          </a:solidFill>
                          <a:effectLst/>
                          <a:latin typeface="+mj-lt"/>
                          <a:ea typeface="Arial"/>
                          <a:cs typeface="Times New Roman"/>
                        </a:rPr>
                        <a:t>(pendiente de confirmación)</a:t>
                      </a:r>
                      <a:endParaRPr lang="es-ES" sz="1800" baseline="0">
                        <a:effectLst/>
                        <a:latin typeface="+mj-lt"/>
                        <a:ea typeface="Arial"/>
                        <a:cs typeface="Times New Roman"/>
                      </a:endParaRPr>
                    </a:p>
                  </a:txBody>
                  <a:tcPr marL="0" marR="0" marT="0" marB="0"/>
                </a:tc>
                <a:tc>
                  <a:txBody>
                    <a:bodyPr/>
                    <a:lstStyle/>
                    <a:p>
                      <a:pPr marL="46990">
                        <a:spcBef>
                          <a:spcPts val="105"/>
                        </a:spcBef>
                        <a:spcAft>
                          <a:spcPts val="0"/>
                        </a:spcAft>
                      </a:pPr>
                      <a:r>
                        <a:rPr lang="en-US" sz="1100" baseline="0">
                          <a:solidFill>
                            <a:srgbClr val="231F20"/>
                          </a:solidFill>
                          <a:effectLst/>
                          <a:latin typeface="+mj-lt"/>
                          <a:ea typeface="Arial"/>
                          <a:cs typeface="Times New Roman"/>
                        </a:rPr>
                        <a:t>Por determinar</a:t>
                      </a:r>
                      <a:endParaRPr lang="es-ES" sz="1800" baseline="0">
                        <a:effectLst/>
                        <a:latin typeface="+mj-lt"/>
                        <a:ea typeface="Arial"/>
                        <a:cs typeface="Times New Roman"/>
                      </a:endParaRPr>
                    </a:p>
                  </a:txBody>
                  <a:tcPr marL="0" marR="0" marT="0" marB="0"/>
                </a:tc>
                <a:tc>
                  <a:txBody>
                    <a:bodyPr/>
                    <a:lstStyle/>
                    <a:p>
                      <a:pPr marL="47625" marR="48260">
                        <a:lnSpc>
                          <a:spcPts val="900"/>
                        </a:lnSpc>
                        <a:spcBef>
                          <a:spcPts val="10"/>
                        </a:spcBef>
                        <a:spcAft>
                          <a:spcPts val="0"/>
                        </a:spcAft>
                      </a:pPr>
                      <a:r>
                        <a:rPr lang="en-US" sz="1100" baseline="0" dirty="0" err="1">
                          <a:solidFill>
                            <a:srgbClr val="231F20"/>
                          </a:solidFill>
                          <a:effectLst/>
                          <a:latin typeface="+mj-lt"/>
                          <a:ea typeface="Arial"/>
                          <a:cs typeface="Times New Roman"/>
                        </a:rPr>
                        <a:t>Siempre</a:t>
                      </a:r>
                      <a:r>
                        <a:rPr lang="en-US" sz="1100" baseline="0" dirty="0">
                          <a:solidFill>
                            <a:srgbClr val="231F20"/>
                          </a:solidFill>
                          <a:effectLst/>
                          <a:latin typeface="+mj-lt"/>
                          <a:ea typeface="Arial"/>
                          <a:cs typeface="Times New Roman"/>
                        </a:rPr>
                        <a:t> </a:t>
                      </a:r>
                      <a:r>
                        <a:rPr lang="en-US" sz="1100" baseline="0" dirty="0" err="1">
                          <a:solidFill>
                            <a:srgbClr val="231F20"/>
                          </a:solidFill>
                          <a:effectLst/>
                          <a:latin typeface="+mj-lt"/>
                          <a:ea typeface="Arial"/>
                          <a:cs typeface="Times New Roman"/>
                        </a:rPr>
                        <a:t>activo</a:t>
                      </a:r>
                      <a:r>
                        <a:rPr lang="en-US" sz="1100" baseline="0" dirty="0">
                          <a:solidFill>
                            <a:srgbClr val="231F20"/>
                          </a:solidFill>
                          <a:effectLst/>
                          <a:latin typeface="+mj-lt"/>
                          <a:ea typeface="Arial"/>
                          <a:cs typeface="Times New Roman"/>
                        </a:rPr>
                        <a:t> (</a:t>
                      </a:r>
                      <a:r>
                        <a:rPr lang="en-US" sz="1100" baseline="0" dirty="0" err="1">
                          <a:solidFill>
                            <a:srgbClr val="231F20"/>
                          </a:solidFill>
                          <a:effectLst/>
                          <a:latin typeface="+mj-lt"/>
                          <a:ea typeface="Arial"/>
                          <a:cs typeface="Times New Roman"/>
                        </a:rPr>
                        <a:t>pendiente</a:t>
                      </a:r>
                      <a:r>
                        <a:rPr lang="en-US" sz="1100" baseline="0" dirty="0">
                          <a:solidFill>
                            <a:srgbClr val="231F20"/>
                          </a:solidFill>
                          <a:effectLst/>
                          <a:latin typeface="+mj-lt"/>
                          <a:ea typeface="Arial"/>
                          <a:cs typeface="Times New Roman"/>
                        </a:rPr>
                        <a:t> de </a:t>
                      </a:r>
                      <a:r>
                        <a:rPr lang="en-US" sz="1100" baseline="0" dirty="0" err="1">
                          <a:solidFill>
                            <a:srgbClr val="231F20"/>
                          </a:solidFill>
                          <a:effectLst/>
                          <a:latin typeface="+mj-lt"/>
                          <a:ea typeface="Arial"/>
                          <a:cs typeface="Times New Roman"/>
                        </a:rPr>
                        <a:t>confirmación</a:t>
                      </a:r>
                      <a:r>
                        <a:rPr lang="en-US" sz="1100" baseline="0" dirty="0">
                          <a:solidFill>
                            <a:srgbClr val="231F20"/>
                          </a:solidFill>
                          <a:effectLst/>
                          <a:latin typeface="+mj-lt"/>
                          <a:ea typeface="Arial"/>
                          <a:cs typeface="Times New Roman"/>
                        </a:rPr>
                        <a:t>)</a:t>
                      </a:r>
                      <a:endParaRPr lang="es-ES" sz="1800" baseline="0" dirty="0">
                        <a:effectLst/>
                        <a:latin typeface="+mj-lt"/>
                        <a:ea typeface="Arial"/>
                        <a:cs typeface="Times New Roman"/>
                      </a:endParaRPr>
                    </a:p>
                  </a:txBody>
                  <a:tcPr marL="0" marR="0" marT="0" marB="0"/>
                </a:tc>
                <a:tc>
                  <a:txBody>
                    <a:bodyPr/>
                    <a:lstStyle/>
                    <a:p>
                      <a:pPr>
                        <a:spcBef>
                          <a:spcPts val="375"/>
                        </a:spcBef>
                        <a:spcAft>
                          <a:spcPts val="0"/>
                        </a:spcAft>
                      </a:pPr>
                      <a:r>
                        <a:rPr lang="en-US" sz="1100" baseline="0">
                          <a:effectLst/>
                          <a:latin typeface="+mj-lt"/>
                          <a:ea typeface="Arial"/>
                          <a:cs typeface="Arial"/>
                        </a:rPr>
                        <a:t> </a:t>
                      </a:r>
                      <a:endParaRPr lang="es-ES" sz="1800" baseline="0">
                        <a:effectLst/>
                        <a:latin typeface="+mj-lt"/>
                        <a:ea typeface="Arial"/>
                        <a:cs typeface="Times New Roman"/>
                      </a:endParaRPr>
                    </a:p>
                  </a:txBody>
                  <a:tcPr marL="0" marR="0" marT="0" marB="0"/>
                </a:tc>
              </a:tr>
              <a:tr h="1289685">
                <a:tc>
                  <a:txBody>
                    <a:bodyPr/>
                    <a:lstStyle/>
                    <a:p>
                      <a:pPr marL="50165">
                        <a:spcBef>
                          <a:spcPts val="105"/>
                        </a:spcBef>
                        <a:spcAft>
                          <a:spcPts val="0"/>
                        </a:spcAft>
                      </a:pPr>
                      <a:r>
                        <a:rPr lang="en-US" sz="1100" baseline="0">
                          <a:solidFill>
                            <a:srgbClr val="231F20"/>
                          </a:solidFill>
                          <a:effectLst/>
                          <a:latin typeface="+mj-lt"/>
                          <a:ea typeface="Arial"/>
                          <a:cs typeface="Times New Roman"/>
                        </a:rPr>
                        <a:t>FOX-1Cliff</a:t>
                      </a:r>
                      <a:endParaRPr lang="es-ES" sz="1800" baseline="0">
                        <a:effectLst/>
                        <a:latin typeface="+mj-lt"/>
                        <a:ea typeface="Arial"/>
                        <a:cs typeface="Times New Roman"/>
                      </a:endParaRPr>
                    </a:p>
                  </a:txBody>
                  <a:tcPr marL="0" marR="0" marT="0" marB="0"/>
                </a:tc>
                <a:tc>
                  <a:txBody>
                    <a:bodyPr/>
                    <a:lstStyle/>
                    <a:p>
                      <a:pPr marL="46355" marR="112395">
                        <a:lnSpc>
                          <a:spcPct val="111000"/>
                        </a:lnSpc>
                        <a:spcBef>
                          <a:spcPts val="105"/>
                        </a:spcBef>
                        <a:spcAft>
                          <a:spcPts val="0"/>
                        </a:spcAft>
                      </a:pPr>
                      <a:r>
                        <a:rPr lang="en-US" sz="1100" baseline="0">
                          <a:solidFill>
                            <a:srgbClr val="231F20"/>
                          </a:solidFill>
                          <a:effectLst/>
                          <a:latin typeface="+mj-lt"/>
                          <a:ea typeface="Arial"/>
                          <a:cs typeface="Times New Roman"/>
                        </a:rPr>
                        <a:t>Pendiente lanzamiento</a:t>
                      </a:r>
                      <a:endParaRPr lang="es-ES" sz="1800" baseline="0">
                        <a:effectLst/>
                        <a:latin typeface="+mj-lt"/>
                        <a:ea typeface="Arial"/>
                        <a:cs typeface="Times New Roman"/>
                      </a:endParaRPr>
                    </a:p>
                  </a:txBody>
                  <a:tcPr marL="0" marR="0" marT="0" marB="0"/>
                </a:tc>
                <a:tc>
                  <a:txBody>
                    <a:bodyPr/>
                    <a:lstStyle/>
                    <a:p>
                      <a:pPr marL="46990">
                        <a:spcBef>
                          <a:spcPts val="105"/>
                        </a:spcBef>
                        <a:spcAft>
                          <a:spcPts val="0"/>
                        </a:spcAft>
                      </a:pPr>
                      <a:r>
                        <a:rPr lang="es-ES" sz="1100" baseline="0">
                          <a:solidFill>
                            <a:srgbClr val="231F20"/>
                          </a:solidFill>
                          <a:effectLst/>
                          <a:latin typeface="+mj-lt"/>
                          <a:ea typeface="Arial"/>
                          <a:cs typeface="Times New Roman"/>
                        </a:rPr>
                        <a:t>435.300</a:t>
                      </a:r>
                      <a:r>
                        <a:rPr lang="es-ES" sz="1100" spc="-145" baseline="0">
                          <a:solidFill>
                            <a:srgbClr val="231F20"/>
                          </a:solidFill>
                          <a:effectLst/>
                          <a:latin typeface="+mj-lt"/>
                          <a:ea typeface="Arial"/>
                          <a:cs typeface="Times New Roman"/>
                        </a:rPr>
                        <a:t> </a:t>
                      </a:r>
                      <a:r>
                        <a:rPr lang="es-ES" sz="1100" baseline="0">
                          <a:solidFill>
                            <a:srgbClr val="231F20"/>
                          </a:solidFill>
                          <a:effectLst/>
                          <a:latin typeface="+mj-lt"/>
                          <a:ea typeface="Arial"/>
                          <a:cs typeface="Times New Roman"/>
                        </a:rPr>
                        <a:t>MHz</a:t>
                      </a:r>
                      <a:r>
                        <a:rPr lang="es-ES" sz="1100" spc="-145" baseline="0">
                          <a:solidFill>
                            <a:srgbClr val="231F20"/>
                          </a:solidFill>
                          <a:effectLst/>
                          <a:latin typeface="+mj-lt"/>
                          <a:ea typeface="Arial"/>
                          <a:cs typeface="Times New Roman"/>
                        </a:rPr>
                        <a:t> </a:t>
                      </a:r>
                      <a:r>
                        <a:rPr lang="es-ES" sz="1100" baseline="0">
                          <a:solidFill>
                            <a:srgbClr val="231F20"/>
                          </a:solidFill>
                          <a:effectLst/>
                          <a:latin typeface="+mj-lt"/>
                          <a:ea typeface="Arial"/>
                          <a:cs typeface="Times New Roman"/>
                        </a:rPr>
                        <a:t>/</a:t>
                      </a:r>
                      <a:r>
                        <a:rPr lang="es-ES" sz="1100" spc="-145" baseline="0">
                          <a:solidFill>
                            <a:srgbClr val="231F20"/>
                          </a:solidFill>
                          <a:effectLst/>
                          <a:latin typeface="+mj-lt"/>
                          <a:ea typeface="Arial"/>
                          <a:cs typeface="Times New Roman"/>
                        </a:rPr>
                        <a:t> </a:t>
                      </a:r>
                      <a:r>
                        <a:rPr lang="es-ES" sz="1100" spc="-25" baseline="0">
                          <a:solidFill>
                            <a:srgbClr val="231F20"/>
                          </a:solidFill>
                          <a:effectLst/>
                          <a:latin typeface="+mj-lt"/>
                          <a:ea typeface="Arial"/>
                          <a:cs typeface="Times New Roman"/>
                        </a:rPr>
                        <a:t>1267.300</a:t>
                      </a:r>
                      <a:endParaRPr lang="es-ES" sz="1800" baseline="0">
                        <a:effectLst/>
                        <a:latin typeface="+mj-lt"/>
                        <a:ea typeface="Arial"/>
                        <a:cs typeface="Times New Roman"/>
                      </a:endParaRPr>
                    </a:p>
                    <a:p>
                      <a:pPr marL="46990" marR="58420">
                        <a:lnSpc>
                          <a:spcPts val="900"/>
                        </a:lnSpc>
                        <a:spcBef>
                          <a:spcPts val="375"/>
                        </a:spcBef>
                        <a:spcAft>
                          <a:spcPts val="0"/>
                        </a:spcAft>
                      </a:pPr>
                      <a:r>
                        <a:rPr lang="es-ES" sz="1100" baseline="0">
                          <a:solidFill>
                            <a:srgbClr val="231F20"/>
                          </a:solidFill>
                          <a:effectLst/>
                          <a:latin typeface="+mj-lt"/>
                          <a:ea typeface="Arial"/>
                          <a:cs typeface="Times New Roman"/>
                        </a:rPr>
                        <a:t>MHz subtono 67 Hz (frecuencias finales pen- diente de confirmación)</a:t>
                      </a:r>
                      <a:endParaRPr lang="es-ES" sz="1800" baseline="0">
                        <a:effectLst/>
                        <a:latin typeface="+mj-lt"/>
                        <a:ea typeface="Arial"/>
                        <a:cs typeface="Times New Roman"/>
                      </a:endParaRPr>
                    </a:p>
                  </a:txBody>
                  <a:tcPr marL="0" marR="0" marT="0" marB="0"/>
                </a:tc>
                <a:tc>
                  <a:txBody>
                    <a:bodyPr/>
                    <a:lstStyle/>
                    <a:p>
                      <a:pPr marL="46990">
                        <a:spcBef>
                          <a:spcPts val="105"/>
                        </a:spcBef>
                        <a:spcAft>
                          <a:spcPts val="0"/>
                        </a:spcAft>
                      </a:pPr>
                      <a:r>
                        <a:rPr lang="en-US" sz="1100" baseline="0">
                          <a:solidFill>
                            <a:srgbClr val="231F20"/>
                          </a:solidFill>
                          <a:effectLst/>
                          <a:latin typeface="+mj-lt"/>
                          <a:ea typeface="Arial"/>
                          <a:cs typeface="Times New Roman"/>
                        </a:rPr>
                        <a:t>145.920 MHz</a:t>
                      </a:r>
                      <a:endParaRPr lang="es-ES" sz="1800" baseline="0">
                        <a:effectLst/>
                        <a:latin typeface="+mj-lt"/>
                        <a:ea typeface="Arial"/>
                        <a:cs typeface="Times New Roman"/>
                      </a:endParaRPr>
                    </a:p>
                    <a:p>
                      <a:pPr marL="46990">
                        <a:lnSpc>
                          <a:spcPct val="111000"/>
                        </a:lnSpc>
                        <a:spcBef>
                          <a:spcPts val="90"/>
                        </a:spcBef>
                        <a:spcAft>
                          <a:spcPts val="0"/>
                        </a:spcAft>
                      </a:pPr>
                      <a:r>
                        <a:rPr lang="en-US" sz="1100" baseline="0">
                          <a:solidFill>
                            <a:srgbClr val="231F20"/>
                          </a:solidFill>
                          <a:effectLst/>
                          <a:latin typeface="+mj-lt"/>
                          <a:ea typeface="Arial"/>
                          <a:cs typeface="Times New Roman"/>
                        </a:rPr>
                        <a:t>(pendiente de confirmación)</a:t>
                      </a:r>
                      <a:endParaRPr lang="es-ES" sz="1800" baseline="0">
                        <a:effectLst/>
                        <a:latin typeface="+mj-lt"/>
                        <a:ea typeface="Arial"/>
                        <a:cs typeface="Times New Roman"/>
                      </a:endParaRPr>
                    </a:p>
                  </a:txBody>
                  <a:tcPr marL="0" marR="0" marT="0" marB="0"/>
                </a:tc>
                <a:tc>
                  <a:txBody>
                    <a:bodyPr/>
                    <a:lstStyle/>
                    <a:p>
                      <a:pPr marL="46990">
                        <a:spcBef>
                          <a:spcPts val="110"/>
                        </a:spcBef>
                        <a:spcAft>
                          <a:spcPts val="0"/>
                        </a:spcAft>
                      </a:pPr>
                      <a:r>
                        <a:rPr lang="en-US" sz="1100" baseline="0">
                          <a:solidFill>
                            <a:srgbClr val="231F20"/>
                          </a:solidFill>
                          <a:effectLst/>
                          <a:latin typeface="+mj-lt"/>
                          <a:ea typeface="Arial"/>
                          <a:cs typeface="Times New Roman"/>
                        </a:rPr>
                        <a:t>Por determinar</a:t>
                      </a:r>
                      <a:endParaRPr lang="es-ES" sz="1800" baseline="0">
                        <a:effectLst/>
                        <a:latin typeface="+mj-lt"/>
                        <a:ea typeface="Arial"/>
                        <a:cs typeface="Times New Roman"/>
                      </a:endParaRPr>
                    </a:p>
                  </a:txBody>
                  <a:tcPr marL="0" marR="0" marT="0" marB="0"/>
                </a:tc>
                <a:tc>
                  <a:txBody>
                    <a:bodyPr/>
                    <a:lstStyle/>
                    <a:p>
                      <a:pPr marL="48260" marR="29845">
                        <a:lnSpc>
                          <a:spcPts val="900"/>
                        </a:lnSpc>
                        <a:spcBef>
                          <a:spcPts val="375"/>
                        </a:spcBef>
                        <a:spcAft>
                          <a:spcPts val="0"/>
                        </a:spcAft>
                      </a:pPr>
                      <a:r>
                        <a:rPr lang="es-ES" sz="1100" baseline="0">
                          <a:solidFill>
                            <a:srgbClr val="231F20"/>
                          </a:solidFill>
                          <a:effectLst/>
                          <a:latin typeface="+mj-lt"/>
                          <a:ea typeface="Arial"/>
                          <a:cs typeface="Times New Roman"/>
                        </a:rPr>
                        <a:t>Siempre activo en uno de los modos (pendiente de confirmación)</a:t>
                      </a:r>
                      <a:endParaRPr lang="es-ES" sz="1800" baseline="0">
                        <a:effectLst/>
                        <a:latin typeface="+mj-lt"/>
                        <a:ea typeface="Arial"/>
                        <a:cs typeface="Times New Roman"/>
                      </a:endParaRPr>
                    </a:p>
                  </a:txBody>
                  <a:tcPr marL="0" marR="0" marT="0" marB="0"/>
                </a:tc>
                <a:tc>
                  <a:txBody>
                    <a:bodyPr/>
                    <a:lstStyle/>
                    <a:p>
                      <a:pPr marL="48895" marR="160655">
                        <a:lnSpc>
                          <a:spcPct val="111000"/>
                        </a:lnSpc>
                        <a:spcBef>
                          <a:spcPts val="100"/>
                        </a:spcBef>
                        <a:spcAft>
                          <a:spcPts val="0"/>
                        </a:spcAft>
                      </a:pPr>
                      <a:r>
                        <a:rPr lang="es-ES" sz="1100" baseline="0" dirty="0">
                          <a:solidFill>
                            <a:srgbClr val="231F20"/>
                          </a:solidFill>
                          <a:effectLst/>
                          <a:latin typeface="+mj-lt"/>
                          <a:ea typeface="Arial"/>
                          <a:cs typeface="Times New Roman"/>
                        </a:rPr>
                        <a:t>Solo</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un</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modo</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disponible</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a</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la vez.</a:t>
                      </a:r>
                      <a:r>
                        <a:rPr lang="es-ES" sz="1100" spc="-95" baseline="0" dirty="0">
                          <a:solidFill>
                            <a:srgbClr val="231F20"/>
                          </a:solidFill>
                          <a:effectLst/>
                          <a:latin typeface="+mj-lt"/>
                          <a:ea typeface="Arial"/>
                          <a:cs typeface="Times New Roman"/>
                        </a:rPr>
                        <a:t> </a:t>
                      </a:r>
                      <a:r>
                        <a:rPr lang="en-US" sz="1100" baseline="0" dirty="0">
                          <a:solidFill>
                            <a:srgbClr val="231F20"/>
                          </a:solidFill>
                          <a:effectLst/>
                          <a:latin typeface="+mj-lt"/>
                          <a:ea typeface="Arial"/>
                          <a:cs typeface="Times New Roman"/>
                        </a:rPr>
                        <a:t>U/V</a:t>
                      </a:r>
                      <a:r>
                        <a:rPr lang="en-US" sz="1100" spc="-95" baseline="0" dirty="0">
                          <a:solidFill>
                            <a:srgbClr val="231F20"/>
                          </a:solidFill>
                          <a:effectLst/>
                          <a:latin typeface="+mj-lt"/>
                          <a:ea typeface="Arial"/>
                          <a:cs typeface="Times New Roman"/>
                        </a:rPr>
                        <a:t> </a:t>
                      </a:r>
                      <a:r>
                        <a:rPr lang="en-US" sz="1100" baseline="0" dirty="0">
                          <a:solidFill>
                            <a:srgbClr val="231F20"/>
                          </a:solidFill>
                          <a:effectLst/>
                          <a:latin typeface="+mj-lt"/>
                          <a:ea typeface="Arial"/>
                          <a:cs typeface="Times New Roman"/>
                        </a:rPr>
                        <a:t>o</a:t>
                      </a:r>
                      <a:r>
                        <a:rPr lang="en-US" sz="1100" spc="-95" baseline="0" dirty="0">
                          <a:solidFill>
                            <a:srgbClr val="231F20"/>
                          </a:solidFill>
                          <a:effectLst/>
                          <a:latin typeface="+mj-lt"/>
                          <a:ea typeface="Arial"/>
                          <a:cs typeface="Times New Roman"/>
                        </a:rPr>
                        <a:t> </a:t>
                      </a:r>
                      <a:r>
                        <a:rPr lang="en-US" sz="1100" baseline="0" dirty="0">
                          <a:solidFill>
                            <a:srgbClr val="231F20"/>
                          </a:solidFill>
                          <a:effectLst/>
                          <a:latin typeface="+mj-lt"/>
                          <a:ea typeface="Arial"/>
                          <a:cs typeface="Times New Roman"/>
                        </a:rPr>
                        <a:t>L/V</a:t>
                      </a:r>
                      <a:endParaRPr lang="es-ES" sz="1800" baseline="0" dirty="0">
                        <a:effectLst/>
                        <a:latin typeface="+mj-lt"/>
                        <a:ea typeface="Arial"/>
                        <a:cs typeface="Times New Roman"/>
                      </a:endParaRPr>
                    </a:p>
                  </a:txBody>
                  <a:tcPr marL="0" marR="0" marT="0" marB="0"/>
                </a:tc>
              </a:tr>
              <a:tr h="1202055">
                <a:tc>
                  <a:txBody>
                    <a:bodyPr/>
                    <a:lstStyle/>
                    <a:p>
                      <a:pPr marL="50165">
                        <a:spcBef>
                          <a:spcPts val="100"/>
                        </a:spcBef>
                        <a:spcAft>
                          <a:spcPts val="0"/>
                        </a:spcAft>
                      </a:pPr>
                      <a:r>
                        <a:rPr lang="en-US" sz="1100" baseline="0">
                          <a:solidFill>
                            <a:srgbClr val="231F20"/>
                          </a:solidFill>
                          <a:effectLst/>
                          <a:latin typeface="+mj-lt"/>
                          <a:ea typeface="Arial"/>
                          <a:cs typeface="Times New Roman"/>
                        </a:rPr>
                        <a:t>FOX-1D</a:t>
                      </a:r>
                      <a:endParaRPr lang="es-ES" sz="1800" baseline="0">
                        <a:effectLst/>
                        <a:latin typeface="+mj-lt"/>
                        <a:ea typeface="Arial"/>
                        <a:cs typeface="Times New Roman"/>
                      </a:endParaRPr>
                    </a:p>
                  </a:txBody>
                  <a:tcPr marL="0" marR="0" marT="0" marB="0"/>
                </a:tc>
                <a:tc>
                  <a:txBody>
                    <a:bodyPr/>
                    <a:lstStyle/>
                    <a:p>
                      <a:pPr marL="46990" marR="111760">
                        <a:lnSpc>
                          <a:spcPct val="111000"/>
                        </a:lnSpc>
                        <a:spcBef>
                          <a:spcPts val="100"/>
                        </a:spcBef>
                        <a:spcAft>
                          <a:spcPts val="0"/>
                        </a:spcAft>
                      </a:pPr>
                      <a:r>
                        <a:rPr lang="en-US" sz="1100" baseline="0">
                          <a:solidFill>
                            <a:srgbClr val="231F20"/>
                          </a:solidFill>
                          <a:effectLst/>
                          <a:latin typeface="+mj-lt"/>
                          <a:ea typeface="Arial"/>
                          <a:cs typeface="Times New Roman"/>
                        </a:rPr>
                        <a:t>Pendiente lanzamiento</a:t>
                      </a:r>
                      <a:endParaRPr lang="es-ES" sz="1800" baseline="0">
                        <a:effectLst/>
                        <a:latin typeface="+mj-lt"/>
                        <a:ea typeface="Arial"/>
                        <a:cs typeface="Times New Roman"/>
                      </a:endParaRPr>
                    </a:p>
                  </a:txBody>
                  <a:tcPr marL="0" marR="0" marT="0" marB="0"/>
                </a:tc>
                <a:tc>
                  <a:txBody>
                    <a:bodyPr/>
                    <a:lstStyle/>
                    <a:p>
                      <a:pPr marL="46990">
                        <a:spcBef>
                          <a:spcPts val="100"/>
                        </a:spcBef>
                        <a:spcAft>
                          <a:spcPts val="0"/>
                        </a:spcAft>
                      </a:pPr>
                      <a:r>
                        <a:rPr lang="es-ES" sz="1100" spc="-15" baseline="0">
                          <a:solidFill>
                            <a:srgbClr val="231F20"/>
                          </a:solidFill>
                          <a:effectLst/>
                          <a:latin typeface="+mj-lt"/>
                          <a:ea typeface="Arial"/>
                          <a:cs typeface="Times New Roman"/>
                        </a:rPr>
                        <a:t>435.350 </a:t>
                      </a:r>
                      <a:r>
                        <a:rPr lang="es-ES" sz="1100" baseline="0">
                          <a:solidFill>
                            <a:srgbClr val="231F20"/>
                          </a:solidFill>
                          <a:effectLst/>
                          <a:latin typeface="+mj-lt"/>
                          <a:ea typeface="Arial"/>
                          <a:cs typeface="Times New Roman"/>
                        </a:rPr>
                        <a:t>MHz / </a:t>
                      </a:r>
                      <a:r>
                        <a:rPr lang="es-ES" sz="1100" spc="-25" baseline="0">
                          <a:solidFill>
                            <a:srgbClr val="231F20"/>
                          </a:solidFill>
                          <a:effectLst/>
                          <a:latin typeface="+mj-lt"/>
                          <a:ea typeface="Arial"/>
                          <a:cs typeface="Times New Roman"/>
                        </a:rPr>
                        <a:t>1267.350</a:t>
                      </a:r>
                      <a:endParaRPr lang="es-ES" sz="1800" baseline="0">
                        <a:effectLst/>
                        <a:latin typeface="+mj-lt"/>
                        <a:ea typeface="Arial"/>
                        <a:cs typeface="Times New Roman"/>
                      </a:endParaRPr>
                    </a:p>
                    <a:p>
                      <a:pPr marL="46990">
                        <a:spcBef>
                          <a:spcPts val="95"/>
                        </a:spcBef>
                        <a:spcAft>
                          <a:spcPts val="0"/>
                        </a:spcAft>
                      </a:pPr>
                      <a:r>
                        <a:rPr lang="es-ES" sz="1100" baseline="0">
                          <a:solidFill>
                            <a:srgbClr val="231F20"/>
                          </a:solidFill>
                          <a:effectLst/>
                          <a:latin typeface="+mj-lt"/>
                          <a:ea typeface="Arial"/>
                          <a:cs typeface="Times New Roman"/>
                        </a:rPr>
                        <a:t>MHz</a:t>
                      </a:r>
                      <a:endParaRPr lang="es-ES" sz="1800" baseline="0">
                        <a:effectLst/>
                        <a:latin typeface="+mj-lt"/>
                        <a:ea typeface="Arial"/>
                        <a:cs typeface="Times New Roman"/>
                      </a:endParaRPr>
                    </a:p>
                    <a:p>
                      <a:pPr marL="46990" marR="58420">
                        <a:lnSpc>
                          <a:spcPts val="900"/>
                        </a:lnSpc>
                        <a:spcBef>
                          <a:spcPts val="375"/>
                        </a:spcBef>
                        <a:spcAft>
                          <a:spcPts val="0"/>
                        </a:spcAft>
                      </a:pPr>
                      <a:r>
                        <a:rPr lang="es-ES" sz="1100" baseline="0">
                          <a:solidFill>
                            <a:srgbClr val="231F20"/>
                          </a:solidFill>
                          <a:effectLst/>
                          <a:latin typeface="+mj-lt"/>
                          <a:ea typeface="Arial"/>
                          <a:cs typeface="Times New Roman"/>
                        </a:rPr>
                        <a:t>(frecuencias finales pen- diente de confirmación)</a:t>
                      </a:r>
                      <a:endParaRPr lang="es-ES" sz="1800" baseline="0">
                        <a:effectLst/>
                        <a:latin typeface="+mj-lt"/>
                        <a:ea typeface="Arial"/>
                        <a:cs typeface="Times New Roman"/>
                      </a:endParaRPr>
                    </a:p>
                  </a:txBody>
                  <a:tcPr marL="0" marR="0" marT="0" marB="0"/>
                </a:tc>
                <a:tc>
                  <a:txBody>
                    <a:bodyPr/>
                    <a:lstStyle/>
                    <a:p>
                      <a:pPr marL="47625">
                        <a:spcBef>
                          <a:spcPts val="100"/>
                        </a:spcBef>
                        <a:spcAft>
                          <a:spcPts val="0"/>
                        </a:spcAft>
                      </a:pPr>
                      <a:r>
                        <a:rPr lang="en-US" sz="1100" baseline="0">
                          <a:solidFill>
                            <a:srgbClr val="231F20"/>
                          </a:solidFill>
                          <a:effectLst/>
                          <a:latin typeface="+mj-lt"/>
                          <a:ea typeface="Arial"/>
                          <a:cs typeface="Times New Roman"/>
                        </a:rPr>
                        <a:t>145.880 MHz</a:t>
                      </a:r>
                      <a:endParaRPr lang="es-ES" sz="1800" baseline="0">
                        <a:effectLst/>
                        <a:latin typeface="+mj-lt"/>
                        <a:ea typeface="Arial"/>
                        <a:cs typeface="Times New Roman"/>
                      </a:endParaRPr>
                    </a:p>
                    <a:p>
                      <a:pPr marL="47625">
                        <a:lnSpc>
                          <a:spcPct val="111000"/>
                        </a:lnSpc>
                        <a:spcBef>
                          <a:spcPts val="95"/>
                        </a:spcBef>
                        <a:spcAft>
                          <a:spcPts val="0"/>
                        </a:spcAft>
                      </a:pPr>
                      <a:r>
                        <a:rPr lang="en-US" sz="1100" baseline="0">
                          <a:solidFill>
                            <a:srgbClr val="231F20"/>
                          </a:solidFill>
                          <a:effectLst/>
                          <a:latin typeface="+mj-lt"/>
                          <a:ea typeface="Arial"/>
                          <a:cs typeface="Times New Roman"/>
                        </a:rPr>
                        <a:t>(pendiente de confirmación)</a:t>
                      </a:r>
                      <a:endParaRPr lang="es-ES" sz="1800" baseline="0">
                        <a:effectLst/>
                        <a:latin typeface="+mj-lt"/>
                        <a:ea typeface="Arial"/>
                        <a:cs typeface="Times New Roman"/>
                      </a:endParaRPr>
                    </a:p>
                  </a:txBody>
                  <a:tcPr marL="0" marR="0" marT="0" marB="0"/>
                </a:tc>
                <a:tc>
                  <a:txBody>
                    <a:bodyPr/>
                    <a:lstStyle/>
                    <a:p>
                      <a:pPr marL="47625">
                        <a:spcBef>
                          <a:spcPts val="100"/>
                        </a:spcBef>
                        <a:spcAft>
                          <a:spcPts val="0"/>
                        </a:spcAft>
                      </a:pPr>
                      <a:r>
                        <a:rPr lang="en-US" sz="1100" baseline="0">
                          <a:solidFill>
                            <a:srgbClr val="231F20"/>
                          </a:solidFill>
                          <a:effectLst/>
                          <a:latin typeface="+mj-lt"/>
                          <a:ea typeface="Arial"/>
                          <a:cs typeface="Times New Roman"/>
                        </a:rPr>
                        <a:t>Por determinar</a:t>
                      </a:r>
                      <a:endParaRPr lang="es-ES" sz="1800" baseline="0">
                        <a:effectLst/>
                        <a:latin typeface="+mj-lt"/>
                        <a:ea typeface="Arial"/>
                        <a:cs typeface="Times New Roman"/>
                      </a:endParaRPr>
                    </a:p>
                  </a:txBody>
                  <a:tcPr marL="0" marR="0" marT="0" marB="0"/>
                </a:tc>
                <a:tc>
                  <a:txBody>
                    <a:bodyPr/>
                    <a:lstStyle/>
                    <a:p>
                      <a:pPr marL="48260" marR="29845">
                        <a:lnSpc>
                          <a:spcPts val="900"/>
                        </a:lnSpc>
                        <a:spcBef>
                          <a:spcPts val="5"/>
                        </a:spcBef>
                        <a:spcAft>
                          <a:spcPts val="0"/>
                        </a:spcAft>
                      </a:pPr>
                      <a:r>
                        <a:rPr lang="es-ES" sz="1100" baseline="0">
                          <a:solidFill>
                            <a:srgbClr val="231F20"/>
                          </a:solidFill>
                          <a:effectLst/>
                          <a:latin typeface="+mj-lt"/>
                          <a:ea typeface="Arial"/>
                          <a:cs typeface="Times New Roman"/>
                        </a:rPr>
                        <a:t>Siempre activo en uno de los modos (pendiente de confirmación)</a:t>
                      </a:r>
                      <a:endParaRPr lang="es-ES" sz="1800" baseline="0">
                        <a:effectLst/>
                        <a:latin typeface="+mj-lt"/>
                        <a:ea typeface="Arial"/>
                        <a:cs typeface="Times New Roman"/>
                      </a:endParaRPr>
                    </a:p>
                  </a:txBody>
                  <a:tcPr marL="0" marR="0" marT="0" marB="0"/>
                </a:tc>
                <a:tc>
                  <a:txBody>
                    <a:bodyPr/>
                    <a:lstStyle/>
                    <a:p>
                      <a:pPr marL="48895" marR="160655">
                        <a:lnSpc>
                          <a:spcPct val="111000"/>
                        </a:lnSpc>
                        <a:spcBef>
                          <a:spcPts val="100"/>
                        </a:spcBef>
                        <a:spcAft>
                          <a:spcPts val="0"/>
                        </a:spcAft>
                      </a:pPr>
                      <a:r>
                        <a:rPr lang="es-ES" sz="1100" baseline="0" dirty="0">
                          <a:solidFill>
                            <a:srgbClr val="231F20"/>
                          </a:solidFill>
                          <a:effectLst/>
                          <a:latin typeface="+mj-lt"/>
                          <a:ea typeface="Arial"/>
                          <a:cs typeface="Times New Roman"/>
                        </a:rPr>
                        <a:t>Solo</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un</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modo</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disponible</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a</a:t>
                      </a:r>
                      <a:r>
                        <a:rPr lang="es-ES" sz="1100" spc="-115" baseline="0" dirty="0">
                          <a:solidFill>
                            <a:srgbClr val="231F20"/>
                          </a:solidFill>
                          <a:effectLst/>
                          <a:latin typeface="+mj-lt"/>
                          <a:ea typeface="Arial"/>
                          <a:cs typeface="Times New Roman"/>
                        </a:rPr>
                        <a:t> </a:t>
                      </a:r>
                      <a:r>
                        <a:rPr lang="es-ES" sz="1100" baseline="0" dirty="0">
                          <a:solidFill>
                            <a:srgbClr val="231F20"/>
                          </a:solidFill>
                          <a:effectLst/>
                          <a:latin typeface="+mj-lt"/>
                          <a:ea typeface="Arial"/>
                          <a:cs typeface="Times New Roman"/>
                        </a:rPr>
                        <a:t>la vez.</a:t>
                      </a:r>
                      <a:r>
                        <a:rPr lang="es-ES" sz="1100" spc="-95" baseline="0" dirty="0">
                          <a:solidFill>
                            <a:srgbClr val="231F20"/>
                          </a:solidFill>
                          <a:effectLst/>
                          <a:latin typeface="+mj-lt"/>
                          <a:ea typeface="Arial"/>
                          <a:cs typeface="Times New Roman"/>
                        </a:rPr>
                        <a:t> </a:t>
                      </a:r>
                      <a:r>
                        <a:rPr lang="en-US" sz="1100" baseline="0" dirty="0">
                          <a:solidFill>
                            <a:srgbClr val="231F20"/>
                          </a:solidFill>
                          <a:effectLst/>
                          <a:latin typeface="+mj-lt"/>
                          <a:ea typeface="Arial"/>
                          <a:cs typeface="Times New Roman"/>
                        </a:rPr>
                        <a:t>U/V</a:t>
                      </a:r>
                      <a:r>
                        <a:rPr lang="en-US" sz="1100" spc="-95" baseline="0" dirty="0">
                          <a:solidFill>
                            <a:srgbClr val="231F20"/>
                          </a:solidFill>
                          <a:effectLst/>
                          <a:latin typeface="+mj-lt"/>
                          <a:ea typeface="Arial"/>
                          <a:cs typeface="Times New Roman"/>
                        </a:rPr>
                        <a:t> </a:t>
                      </a:r>
                      <a:r>
                        <a:rPr lang="en-US" sz="1100" baseline="0" dirty="0">
                          <a:solidFill>
                            <a:srgbClr val="231F20"/>
                          </a:solidFill>
                          <a:effectLst/>
                          <a:latin typeface="+mj-lt"/>
                          <a:ea typeface="Arial"/>
                          <a:cs typeface="Times New Roman"/>
                        </a:rPr>
                        <a:t>o</a:t>
                      </a:r>
                      <a:r>
                        <a:rPr lang="en-US" sz="1100" spc="-95" baseline="0" dirty="0">
                          <a:solidFill>
                            <a:srgbClr val="231F20"/>
                          </a:solidFill>
                          <a:effectLst/>
                          <a:latin typeface="+mj-lt"/>
                          <a:ea typeface="Arial"/>
                          <a:cs typeface="Times New Roman"/>
                        </a:rPr>
                        <a:t> </a:t>
                      </a:r>
                      <a:r>
                        <a:rPr lang="en-US" sz="1100" baseline="0" dirty="0">
                          <a:solidFill>
                            <a:srgbClr val="231F20"/>
                          </a:solidFill>
                          <a:effectLst/>
                          <a:latin typeface="+mj-lt"/>
                          <a:ea typeface="Arial"/>
                          <a:cs typeface="Times New Roman"/>
                        </a:rPr>
                        <a:t>L/V</a:t>
                      </a:r>
                      <a:endParaRPr lang="es-ES" sz="1800" baseline="0" dirty="0">
                        <a:effectLst/>
                        <a:latin typeface="+mj-lt"/>
                        <a:ea typeface="Arial"/>
                        <a:cs typeface="Times New Roman"/>
                      </a:endParaRPr>
                    </a:p>
                  </a:txBody>
                  <a:tcPr marL="0" marR="0" marT="0" marB="0"/>
                </a:tc>
              </a:tr>
            </a:tbl>
          </a:graphicData>
        </a:graphic>
      </p:graphicFrame>
      <p:sp>
        <p:nvSpPr>
          <p:cNvPr id="4" name="3 CuadroTexto"/>
          <p:cNvSpPr txBox="1"/>
          <p:nvPr/>
        </p:nvSpPr>
        <p:spPr>
          <a:xfrm>
            <a:off x="467544" y="184667"/>
            <a:ext cx="8136904" cy="646331"/>
          </a:xfrm>
          <a:prstGeom prst="rect">
            <a:avLst/>
          </a:prstGeom>
          <a:noFill/>
        </p:spPr>
        <p:txBody>
          <a:bodyPr wrap="square" rtlCol="0">
            <a:spAutoFit/>
          </a:bodyPr>
          <a:lstStyle/>
          <a:p>
            <a:r>
              <a:rPr lang="es-ES" sz="3600" b="1" dirty="0" err="1">
                <a:solidFill>
                  <a:srgbClr val="000066"/>
                </a:solidFill>
              </a:rPr>
              <a:t>Most</a:t>
            </a:r>
            <a:r>
              <a:rPr lang="es-ES" sz="3600" b="1" dirty="0">
                <a:solidFill>
                  <a:srgbClr val="000066"/>
                </a:solidFill>
              </a:rPr>
              <a:t> Popular - </a:t>
            </a:r>
            <a:r>
              <a:rPr lang="es-ES" sz="3600" b="1" dirty="0" err="1">
                <a:solidFill>
                  <a:srgbClr val="000066"/>
                </a:solidFill>
              </a:rPr>
              <a:t>Satellites</a:t>
            </a:r>
            <a:endParaRPr lang="es-ES" sz="3600" b="1" dirty="0">
              <a:solidFill>
                <a:srgbClr val="000066"/>
              </a:solidFill>
            </a:endParaRPr>
          </a:p>
        </p:txBody>
      </p:sp>
    </p:spTree>
    <p:extLst>
      <p:ext uri="{BB962C8B-B14F-4D97-AF65-F5344CB8AC3E}">
        <p14:creationId xmlns:p14="http://schemas.microsoft.com/office/powerpoint/2010/main" val="3051775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606956" y="0"/>
            <a:ext cx="8229600" cy="1143000"/>
          </a:xfrm>
        </p:spPr>
        <p:txBody>
          <a:bodyPr>
            <a:noAutofit/>
          </a:bodyPr>
          <a:lstStyle/>
          <a:p>
            <a:r>
              <a:rPr lang="es-ES" sz="3600" b="1" dirty="0" err="1" smtClean="0">
                <a:solidFill>
                  <a:srgbClr val="000066"/>
                </a:solidFill>
                <a:latin typeface="+mn-lt"/>
                <a:ea typeface="+mn-ea"/>
                <a:cs typeface="+mn-cs"/>
              </a:rPr>
              <a:t>Antennas</a:t>
            </a:r>
            <a:endParaRPr lang="es-ES" sz="3600" b="1" dirty="0">
              <a:solidFill>
                <a:srgbClr val="000066"/>
              </a:solidFill>
              <a:latin typeface="+mn-lt"/>
              <a:ea typeface="+mn-ea"/>
              <a:cs typeface="+mn-cs"/>
            </a:endParaRPr>
          </a:p>
        </p:txBody>
      </p:sp>
      <p:sp>
        <p:nvSpPr>
          <p:cNvPr id="5" name="4 Marcador de contenido"/>
          <p:cNvSpPr>
            <a:spLocks noGrp="1"/>
          </p:cNvSpPr>
          <p:nvPr>
            <p:ph idx="1"/>
          </p:nvPr>
        </p:nvSpPr>
        <p:spPr/>
        <p:txBody>
          <a:bodyPr/>
          <a:lstStyle/>
          <a:p>
            <a:endParaRPr lang="es-ES" dirty="0"/>
          </a:p>
        </p:txBody>
      </p:sp>
      <p:pic>
        <p:nvPicPr>
          <p:cNvPr id="5122" name="Picture 2" descr="C:\Users\IGEE\Documents\Repository\mySlides\2018_04_13-Cartagena_SWYP17_Congress\new_images\RF_Antenna_Types_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842869"/>
            <a:ext cx="7068265" cy="5981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541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Marcador de texto"/>
          <p:cNvSpPr>
            <a:spLocks noGrp="1"/>
          </p:cNvSpPr>
          <p:nvPr>
            <p:ph type="body" idx="1"/>
          </p:nvPr>
        </p:nvSpPr>
        <p:spPr/>
        <p:txBody>
          <a:bodyPr/>
          <a:lstStyle/>
          <a:p>
            <a:endParaRPr lang="es-ES" dirty="0"/>
          </a:p>
        </p:txBody>
      </p:sp>
      <p:sp>
        <p:nvSpPr>
          <p:cNvPr id="4" name="3 CuadroTexto"/>
          <p:cNvSpPr txBox="1"/>
          <p:nvPr/>
        </p:nvSpPr>
        <p:spPr>
          <a:xfrm>
            <a:off x="540010" y="380573"/>
            <a:ext cx="7776864" cy="646331"/>
          </a:xfrm>
          <a:prstGeom prst="rect">
            <a:avLst/>
          </a:prstGeom>
          <a:noFill/>
        </p:spPr>
        <p:txBody>
          <a:bodyPr wrap="square" rtlCol="0">
            <a:spAutoFit/>
          </a:bodyPr>
          <a:lstStyle/>
          <a:p>
            <a:r>
              <a:rPr lang="es-ES" sz="3600" b="1" dirty="0" err="1" smtClean="0">
                <a:solidFill>
                  <a:srgbClr val="000066"/>
                </a:solidFill>
              </a:rPr>
              <a:t>Baofeng</a:t>
            </a:r>
            <a:r>
              <a:rPr lang="es-ES" sz="3600" b="1" dirty="0" smtClean="0">
                <a:solidFill>
                  <a:srgbClr val="000066"/>
                </a:solidFill>
              </a:rPr>
              <a:t> – Dual Band </a:t>
            </a:r>
            <a:r>
              <a:rPr lang="es-ES" sz="3600" b="1" dirty="0" err="1" smtClean="0">
                <a:solidFill>
                  <a:srgbClr val="000066"/>
                </a:solidFill>
              </a:rPr>
              <a:t>Hanheld</a:t>
            </a:r>
            <a:r>
              <a:rPr lang="es-ES" sz="3600" b="1" dirty="0" smtClean="0">
                <a:solidFill>
                  <a:srgbClr val="000066"/>
                </a:solidFill>
              </a:rPr>
              <a:t> radio</a:t>
            </a:r>
          </a:p>
        </p:txBody>
      </p:sp>
      <p:pic>
        <p:nvPicPr>
          <p:cNvPr id="4098" name="Picture 2" descr="C:\Users\IGEE\Documents\Repository\mySlides\2018_04_13-Cartagena_SWYP17_Congress\new_images\uv-5r(2)L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59" y="1363735"/>
            <a:ext cx="4762501" cy="47625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IGEE\Documents\Repository\mySlides\2018_04_13-Cartagena_SWYP17_Congress\new_images\uv-5r(3)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8442" y="1363735"/>
            <a:ext cx="476250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2505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404671"/>
            <a:ext cx="7416824" cy="646331"/>
          </a:xfrm>
          <a:prstGeom prst="rect">
            <a:avLst/>
          </a:prstGeom>
          <a:noFill/>
        </p:spPr>
        <p:txBody>
          <a:bodyPr wrap="square" rtlCol="0">
            <a:spAutoFit/>
          </a:bodyPr>
          <a:lstStyle/>
          <a:p>
            <a:r>
              <a:rPr lang="es-ES" sz="3600" b="1" dirty="0" err="1">
                <a:solidFill>
                  <a:srgbClr val="000066"/>
                </a:solidFill>
              </a:rPr>
              <a:t>Spectrum</a:t>
            </a:r>
            <a:r>
              <a:rPr lang="es-ES" sz="3600" b="1" dirty="0">
                <a:solidFill>
                  <a:srgbClr val="000066"/>
                </a:solidFill>
              </a:rPr>
              <a:t> </a:t>
            </a:r>
            <a:r>
              <a:rPr lang="es-ES" sz="3600" b="1" dirty="0" err="1">
                <a:solidFill>
                  <a:srgbClr val="000066"/>
                </a:solidFill>
              </a:rPr>
              <a:t>Analyzer</a:t>
            </a:r>
            <a:endParaRPr lang="es-ES" sz="3600" b="1" dirty="0">
              <a:solidFill>
                <a:srgbClr val="000066"/>
              </a:solidFill>
            </a:endParaRPr>
          </a:p>
        </p:txBody>
      </p:sp>
      <p:pic>
        <p:nvPicPr>
          <p:cNvPr id="1026" name="Picture 2" descr="https://cdn.rohde-schwarz.com/pws/product/_kompetenzmotive/t_m/signal_spectrum_anlayzers_t.jpg"/>
          <p:cNvPicPr>
            <a:picLocks noChangeAspect="1" noChangeArrowheads="1"/>
          </p:cNvPicPr>
          <p:nvPr/>
        </p:nvPicPr>
        <p:blipFill rotWithShape="1">
          <a:blip r:embed="rId3">
            <a:extLst>
              <a:ext uri="{28A0092B-C50C-407E-A947-70E740481C1C}">
                <a14:useLocalDpi xmlns:a14="http://schemas.microsoft.com/office/drawing/2010/main" val="0"/>
              </a:ext>
            </a:extLst>
          </a:blip>
          <a:srcRect r="10660"/>
          <a:stretch/>
        </p:blipFill>
        <p:spPr bwMode="auto">
          <a:xfrm>
            <a:off x="4" y="1409886"/>
            <a:ext cx="9143997" cy="4962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7737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373541" y="246190"/>
            <a:ext cx="7776864" cy="646331"/>
          </a:xfrm>
          <a:prstGeom prst="rect">
            <a:avLst/>
          </a:prstGeom>
          <a:noFill/>
        </p:spPr>
        <p:txBody>
          <a:bodyPr wrap="square" rtlCol="0">
            <a:spAutoFit/>
          </a:bodyPr>
          <a:lstStyle/>
          <a:p>
            <a:r>
              <a:rPr lang="es-ES" sz="3600" b="1" dirty="0" err="1" smtClean="0">
                <a:solidFill>
                  <a:srgbClr val="000066"/>
                </a:solidFill>
              </a:rPr>
              <a:t>Take</a:t>
            </a:r>
            <a:r>
              <a:rPr lang="es-ES" sz="3600" b="1" dirty="0" smtClean="0">
                <a:solidFill>
                  <a:srgbClr val="000066"/>
                </a:solidFill>
              </a:rPr>
              <a:t> </a:t>
            </a:r>
            <a:r>
              <a:rPr lang="es-ES" sz="3600" b="1" dirty="0" err="1" smtClean="0">
                <a:solidFill>
                  <a:srgbClr val="000066"/>
                </a:solidFill>
              </a:rPr>
              <a:t>my</a:t>
            </a:r>
            <a:r>
              <a:rPr lang="es-ES" sz="3600" b="1" dirty="0" smtClean="0">
                <a:solidFill>
                  <a:srgbClr val="000066"/>
                </a:solidFill>
              </a:rPr>
              <a:t> </a:t>
            </a:r>
            <a:r>
              <a:rPr lang="es-ES" sz="3600" b="1" dirty="0" err="1" smtClean="0">
                <a:solidFill>
                  <a:srgbClr val="000066"/>
                </a:solidFill>
              </a:rPr>
              <a:t>money</a:t>
            </a:r>
            <a:r>
              <a:rPr lang="es-ES" sz="3600" b="1" dirty="0" smtClean="0">
                <a:solidFill>
                  <a:srgbClr val="000066"/>
                </a:solidFill>
              </a:rPr>
              <a:t> and </a:t>
            </a:r>
            <a:r>
              <a:rPr lang="es-ES" sz="3600" b="1" dirty="0" err="1" smtClean="0">
                <a:solidFill>
                  <a:srgbClr val="000066"/>
                </a:solidFill>
              </a:rPr>
              <a:t>shut</a:t>
            </a:r>
            <a:r>
              <a:rPr lang="es-ES" sz="3600" b="1" dirty="0" smtClean="0">
                <a:solidFill>
                  <a:srgbClr val="000066"/>
                </a:solidFill>
              </a:rPr>
              <a:t> up!!!</a:t>
            </a:r>
          </a:p>
        </p:txBody>
      </p:sp>
      <p:pic>
        <p:nvPicPr>
          <p:cNvPr id="2050" name="Picture 2" descr="C:\Users\IGEE\Desktop\Imágenes RF-Explorer para portada\Images Presentation RF Explorer-20170302T210852Z-001\KeySight_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545" y="1107961"/>
            <a:ext cx="8285955" cy="5750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5275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 name="6 CuadroTexto"/>
          <p:cNvSpPr txBox="1"/>
          <p:nvPr/>
        </p:nvSpPr>
        <p:spPr>
          <a:xfrm>
            <a:off x="477841" y="490545"/>
            <a:ext cx="7776864" cy="646331"/>
          </a:xfrm>
          <a:prstGeom prst="rect">
            <a:avLst/>
          </a:prstGeom>
          <a:noFill/>
        </p:spPr>
        <p:txBody>
          <a:bodyPr wrap="square" rtlCol="0">
            <a:spAutoFit/>
          </a:bodyPr>
          <a:lstStyle/>
          <a:p>
            <a:r>
              <a:rPr lang="es-ES" sz="3600" b="1" dirty="0" smtClean="0">
                <a:solidFill>
                  <a:srgbClr val="000066"/>
                </a:solidFill>
              </a:rPr>
              <a:t>RF Explorer </a:t>
            </a:r>
            <a:r>
              <a:rPr lang="es-ES" sz="3600" b="1" dirty="0" err="1" smtClean="0">
                <a:solidFill>
                  <a:srgbClr val="000066"/>
                </a:solidFill>
              </a:rPr>
              <a:t>Spectrum</a:t>
            </a:r>
            <a:r>
              <a:rPr lang="es-ES" sz="3600" b="1" dirty="0" smtClean="0">
                <a:solidFill>
                  <a:srgbClr val="000066"/>
                </a:solidFill>
              </a:rPr>
              <a:t> </a:t>
            </a:r>
            <a:r>
              <a:rPr lang="es-ES" sz="3600" b="1" dirty="0" err="1" smtClean="0">
                <a:solidFill>
                  <a:srgbClr val="000066"/>
                </a:solidFill>
              </a:rPr>
              <a:t>Analyzer</a:t>
            </a:r>
            <a:endParaRPr lang="es-ES" sz="3600" b="1" dirty="0" smtClean="0">
              <a:solidFill>
                <a:srgbClr val="000066"/>
              </a:solidFill>
            </a:endParaRPr>
          </a:p>
        </p:txBody>
      </p:sp>
      <p:pic>
        <p:nvPicPr>
          <p:cNvPr id="7172" name="Picture 4" descr="C:\Users\IGEE\Desktop\Imágenes RF-Explorer para portada\Images Presentation RF Explorer-20170302T210852Z-001\RFExplorer_S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414" y="1268760"/>
            <a:ext cx="9435415" cy="5461632"/>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C:\Users\IGEE\Documents\Repository\mySlides\2018_04_13-Cartagena_SWYP17_Congress\new_images\RFExplorer_SA_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521" y="1136876"/>
            <a:ext cx="10221515"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343133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IGEE\Desktop\Imágenes RF-Explorer para portada\Images Presentation RF Explorer-20170302T210852Z-001\Buttons_Analyzer.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23728" y="90026"/>
            <a:ext cx="5328592" cy="6704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94174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7504" y="361145"/>
            <a:ext cx="8520600" cy="763600"/>
          </a:xfrm>
        </p:spPr>
        <p:txBody>
          <a:bodyPr>
            <a:normAutofit/>
          </a:bodyPr>
          <a:lstStyle/>
          <a:p>
            <a:pPr algn="l"/>
            <a:r>
              <a:rPr lang="es-ES" sz="3600" b="1" dirty="0" err="1" smtClean="0">
                <a:solidFill>
                  <a:srgbClr val="000066"/>
                </a:solidFill>
              </a:rPr>
              <a:t>Spectrum</a:t>
            </a:r>
            <a:r>
              <a:rPr lang="es-ES" sz="3600" b="1" dirty="0" smtClean="0">
                <a:solidFill>
                  <a:srgbClr val="000066"/>
                </a:solidFill>
              </a:rPr>
              <a:t> </a:t>
            </a:r>
            <a:r>
              <a:rPr lang="es-ES" sz="3600" b="1" dirty="0" err="1" smtClean="0">
                <a:solidFill>
                  <a:srgbClr val="000066"/>
                </a:solidFill>
              </a:rPr>
              <a:t>Analyzer</a:t>
            </a:r>
            <a:r>
              <a:rPr lang="es-ES" sz="3600" b="1" dirty="0" smtClean="0">
                <a:solidFill>
                  <a:srgbClr val="000066"/>
                </a:solidFill>
              </a:rPr>
              <a:t> </a:t>
            </a:r>
            <a:r>
              <a:rPr lang="es-ES" sz="3600" b="1" dirty="0" err="1" smtClean="0">
                <a:solidFill>
                  <a:srgbClr val="000066"/>
                </a:solidFill>
              </a:rPr>
              <a:t>Screen</a:t>
            </a:r>
            <a:endParaRPr lang="es-ES" sz="3600" b="1" dirty="0">
              <a:solidFill>
                <a:srgbClr val="000066"/>
              </a:solidFill>
            </a:endParaRPr>
          </a:p>
        </p:txBody>
      </p:sp>
      <p:pic>
        <p:nvPicPr>
          <p:cNvPr id="4099" name="Picture 3" descr="C:\Users\IGEE\Desktop\Imágenes RF-Explorer para portada\Images Presentation RF Explorer-20170302T210852Z-001\Control_Analyz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 y="1124745"/>
            <a:ext cx="9265435" cy="5733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8507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GEE\Desktop\Imágenes RF-Explorer para portada\Images Presentation RF Explorer\Use_RC.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20" y="-315416"/>
            <a:ext cx="10054707" cy="7557459"/>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259632" y="356659"/>
            <a:ext cx="6336704" cy="1138773"/>
          </a:xfrm>
          <a:prstGeom prst="rect">
            <a:avLst/>
          </a:prstGeom>
          <a:noFill/>
        </p:spPr>
        <p:txBody>
          <a:bodyPr wrap="square" rtlCol="0">
            <a:spAutoFit/>
          </a:bodyPr>
          <a:lstStyle/>
          <a:p>
            <a:r>
              <a:rPr lang="es-ES" sz="4400" b="1" dirty="0">
                <a:solidFill>
                  <a:schemeClr val="bg1"/>
                </a:solidFill>
              </a:rPr>
              <a:t>Fans of Radio Control</a:t>
            </a:r>
          </a:p>
          <a:p>
            <a:endParaRPr lang="es-ES" sz="2400" dirty="0"/>
          </a:p>
        </p:txBody>
      </p:sp>
    </p:spTree>
    <p:extLst>
      <p:ext uri="{BB962C8B-B14F-4D97-AF65-F5344CB8AC3E}">
        <p14:creationId xmlns:p14="http://schemas.microsoft.com/office/powerpoint/2010/main" val="949812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hackadaycom.files.wordpress.com/2017/01/pcb.jpg?w=8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7383"/>
            <a:ext cx="9144000" cy="6959451"/>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79512" y="1"/>
            <a:ext cx="7655555" cy="707886"/>
          </a:xfrm>
          <a:prstGeom prst="rect">
            <a:avLst/>
          </a:prstGeom>
          <a:noFill/>
        </p:spPr>
        <p:txBody>
          <a:bodyPr wrap="square" rtlCol="0">
            <a:spAutoFit/>
          </a:bodyPr>
          <a:lstStyle/>
          <a:p>
            <a:r>
              <a:rPr lang="es-ES" sz="4000" b="1" dirty="0" smtClean="0">
                <a:solidFill>
                  <a:schemeClr val="bg1"/>
                </a:solidFill>
              </a:rPr>
              <a:t>RF </a:t>
            </a:r>
            <a:r>
              <a:rPr lang="es-ES" sz="4000" b="1" dirty="0" err="1" smtClean="0">
                <a:solidFill>
                  <a:schemeClr val="bg1"/>
                </a:solidFill>
              </a:rPr>
              <a:t>is</a:t>
            </a:r>
            <a:r>
              <a:rPr lang="es-ES" sz="4000" b="1" dirty="0" smtClean="0">
                <a:solidFill>
                  <a:schemeClr val="bg1"/>
                </a:solidFill>
              </a:rPr>
              <a:t> Black </a:t>
            </a:r>
            <a:r>
              <a:rPr lang="es-ES" sz="4000" b="1" dirty="0" err="1" smtClean="0">
                <a:solidFill>
                  <a:schemeClr val="bg1"/>
                </a:solidFill>
              </a:rPr>
              <a:t>Magic</a:t>
            </a:r>
            <a:r>
              <a:rPr lang="es-ES" sz="4000" b="1" dirty="0" smtClean="0">
                <a:solidFill>
                  <a:schemeClr val="bg1"/>
                </a:solidFill>
              </a:rPr>
              <a:t>!!!</a:t>
            </a:r>
            <a:endParaRPr lang="es-ES" sz="3600" b="1" dirty="0">
              <a:solidFill>
                <a:schemeClr val="bg1"/>
              </a:solidFill>
            </a:endParaRPr>
          </a:p>
        </p:txBody>
      </p:sp>
    </p:spTree>
    <p:extLst>
      <p:ext uri="{BB962C8B-B14F-4D97-AF65-F5344CB8AC3E}">
        <p14:creationId xmlns:p14="http://schemas.microsoft.com/office/powerpoint/2010/main" val="39547207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esktop\Imágenes RF-Explorer para portada\Images Presentation RF Explorer\Use_AudioEngine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654" y="-758888"/>
            <a:ext cx="9238655" cy="9232641"/>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211961" y="4869160"/>
            <a:ext cx="3973717" cy="769441"/>
          </a:xfrm>
          <a:prstGeom prst="rect">
            <a:avLst/>
          </a:prstGeom>
        </p:spPr>
        <p:txBody>
          <a:bodyPr wrap="none">
            <a:spAutoFit/>
          </a:bodyPr>
          <a:lstStyle/>
          <a:p>
            <a:r>
              <a:rPr lang="es-ES" sz="4400" b="1" dirty="0" smtClean="0">
                <a:solidFill>
                  <a:schemeClr val="bg1"/>
                </a:solidFill>
              </a:rPr>
              <a:t>Audio </a:t>
            </a:r>
            <a:r>
              <a:rPr lang="es-ES" sz="4400" b="1" dirty="0" err="1" smtClean="0">
                <a:solidFill>
                  <a:schemeClr val="bg1"/>
                </a:solidFill>
              </a:rPr>
              <a:t>Engineers</a:t>
            </a:r>
            <a:endParaRPr lang="es-ES" sz="4400" b="1" dirty="0">
              <a:solidFill>
                <a:schemeClr val="bg1"/>
              </a:solidFill>
            </a:endParaRPr>
          </a:p>
        </p:txBody>
      </p:sp>
    </p:spTree>
    <p:extLst>
      <p:ext uri="{BB962C8B-B14F-4D97-AF65-F5344CB8AC3E}">
        <p14:creationId xmlns:p14="http://schemas.microsoft.com/office/powerpoint/2010/main" val="19301914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IGEE\Desktop\Imágenes RF-Explorer para portada\Images Presentation RF Explorer\Use_h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11105"/>
            <a:ext cx="9144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4" name="3 Rectángulo"/>
          <p:cNvSpPr/>
          <p:nvPr/>
        </p:nvSpPr>
        <p:spPr>
          <a:xfrm>
            <a:off x="4860032" y="5337821"/>
            <a:ext cx="3702360" cy="769441"/>
          </a:xfrm>
          <a:prstGeom prst="rect">
            <a:avLst/>
          </a:prstGeom>
        </p:spPr>
        <p:txBody>
          <a:bodyPr wrap="none">
            <a:spAutoFit/>
          </a:bodyPr>
          <a:lstStyle/>
          <a:p>
            <a:r>
              <a:rPr lang="es-ES" sz="4400" b="1" dirty="0" smtClean="0">
                <a:solidFill>
                  <a:schemeClr val="bg1"/>
                </a:solidFill>
              </a:rPr>
              <a:t>Amateur Radio</a:t>
            </a:r>
            <a:endParaRPr lang="es-ES" sz="4400" b="1" dirty="0">
              <a:solidFill>
                <a:schemeClr val="bg1"/>
              </a:solidFill>
            </a:endParaRPr>
          </a:p>
        </p:txBody>
      </p:sp>
    </p:spTree>
    <p:extLst>
      <p:ext uri="{BB962C8B-B14F-4D97-AF65-F5344CB8AC3E}">
        <p14:creationId xmlns:p14="http://schemas.microsoft.com/office/powerpoint/2010/main" val="193019143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GEE\Desktop\Imágenes RF-Explorer para portada\Images Presentation RF Explorer\Use_Make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2385"/>
            <a:ext cx="9144000" cy="9144000"/>
          </a:xfrm>
          <a:prstGeom prst="rect">
            <a:avLst/>
          </a:prstGeom>
          <a:extLst/>
        </p:spPr>
        <p:style>
          <a:lnRef idx="3">
            <a:schemeClr val="lt1"/>
          </a:lnRef>
          <a:fillRef idx="1">
            <a:schemeClr val="dk1"/>
          </a:fillRef>
          <a:effectRef idx="1">
            <a:schemeClr val="dk1"/>
          </a:effectRef>
          <a:fontRef idx="minor">
            <a:schemeClr val="lt1"/>
          </a:fontRef>
        </p:style>
      </p:pic>
      <p:sp>
        <p:nvSpPr>
          <p:cNvPr id="4" name="3 Rectángulo redondeado"/>
          <p:cNvSpPr/>
          <p:nvPr/>
        </p:nvSpPr>
        <p:spPr>
          <a:xfrm>
            <a:off x="4072378" y="260650"/>
            <a:ext cx="4883325" cy="769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2 Rectángulo"/>
          <p:cNvSpPr/>
          <p:nvPr/>
        </p:nvSpPr>
        <p:spPr>
          <a:xfrm>
            <a:off x="4086701" y="260651"/>
            <a:ext cx="4883325" cy="769441"/>
          </a:xfrm>
          <a:prstGeom prst="rect">
            <a:avLst/>
          </a:prstGeom>
          <a:solidFill>
            <a:schemeClr val="tx2">
              <a:lumMod val="75000"/>
            </a:schemeClr>
          </a:solidFill>
        </p:spPr>
        <p:txBody>
          <a:bodyPr wrap="none">
            <a:spAutoFit/>
          </a:bodyPr>
          <a:lstStyle/>
          <a:p>
            <a:r>
              <a:rPr lang="es-ES" sz="4400" b="1" dirty="0">
                <a:solidFill>
                  <a:schemeClr val="bg1"/>
                </a:solidFill>
              </a:rPr>
              <a:t>Hackers and </a:t>
            </a:r>
            <a:r>
              <a:rPr lang="es-ES" sz="4400" b="1" dirty="0" err="1">
                <a:solidFill>
                  <a:schemeClr val="bg1"/>
                </a:solidFill>
              </a:rPr>
              <a:t>Makers</a:t>
            </a:r>
            <a:endParaRPr lang="es-ES" sz="4400" b="1" dirty="0">
              <a:solidFill>
                <a:schemeClr val="bg1"/>
              </a:solidFill>
            </a:endParaRPr>
          </a:p>
        </p:txBody>
      </p:sp>
    </p:spTree>
    <p:extLst>
      <p:ext uri="{BB962C8B-B14F-4D97-AF65-F5344CB8AC3E}">
        <p14:creationId xmlns:p14="http://schemas.microsoft.com/office/powerpoint/2010/main" val="19301914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6146" name="Picture 2" descr="http://j3.rf-explorer.com/download/Composed3DView_RCGRoup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686" y="260650"/>
            <a:ext cx="7277137" cy="6357091"/>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471873" y="1039022"/>
            <a:ext cx="7776864" cy="646331"/>
          </a:xfrm>
          <a:prstGeom prst="rect">
            <a:avLst/>
          </a:prstGeom>
          <a:noFill/>
        </p:spPr>
        <p:txBody>
          <a:bodyPr wrap="square" rtlCol="0">
            <a:spAutoFit/>
          </a:bodyPr>
          <a:lstStyle/>
          <a:p>
            <a:r>
              <a:rPr lang="es-ES" sz="3600" b="1" dirty="0" smtClean="0">
                <a:solidFill>
                  <a:srgbClr val="000066"/>
                </a:solidFill>
              </a:rPr>
              <a:t>Software</a:t>
            </a:r>
          </a:p>
        </p:txBody>
      </p:sp>
    </p:spTree>
    <p:extLst>
      <p:ext uri="{BB962C8B-B14F-4D97-AF65-F5344CB8AC3E}">
        <p14:creationId xmlns:p14="http://schemas.microsoft.com/office/powerpoint/2010/main" val="103311294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050" name="Picture 2" descr="C:\Users\IGEE\Desktop\Imágenes RF-Explorer para portada\NewWaterfallDefaul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 y="0"/>
            <a:ext cx="94052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6529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pic>
        <p:nvPicPr>
          <p:cNvPr id="8194" name="Picture 2" descr="C:\Users\IGEE\Downloads\IMG_20180411_21010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0" y="0"/>
            <a:ext cx="9414139" cy="7060604"/>
          </a:xfrm>
          <a:prstGeom prst="rect">
            <a:avLst/>
          </a:prstGeom>
          <a:noFill/>
          <a:extLst>
            <a:ext uri="{909E8E84-426E-40DD-AFC4-6F175D3DCCD1}">
              <a14:hiddenFill xmlns:a14="http://schemas.microsoft.com/office/drawing/2010/main">
                <a:solidFill>
                  <a:srgbClr val="FFFFFF"/>
                </a:solidFill>
              </a14:hiddenFill>
            </a:ext>
          </a:extLst>
        </p:spPr>
      </p:pic>
      <p:sp>
        <p:nvSpPr>
          <p:cNvPr id="7" name="6 CuadroTexto"/>
          <p:cNvSpPr txBox="1"/>
          <p:nvPr/>
        </p:nvSpPr>
        <p:spPr>
          <a:xfrm>
            <a:off x="477841" y="490545"/>
            <a:ext cx="7776864" cy="646331"/>
          </a:xfrm>
          <a:prstGeom prst="rect">
            <a:avLst/>
          </a:prstGeom>
          <a:noFill/>
        </p:spPr>
        <p:txBody>
          <a:bodyPr wrap="square" rtlCol="0">
            <a:spAutoFit/>
          </a:bodyPr>
          <a:lstStyle/>
          <a:p>
            <a:r>
              <a:rPr lang="es-ES" sz="3600" b="1" dirty="0" err="1" smtClean="0">
                <a:solidFill>
                  <a:schemeClr val="bg1"/>
                </a:solidFill>
              </a:rPr>
              <a:t>Measure</a:t>
            </a:r>
            <a:r>
              <a:rPr lang="es-ES" sz="3600" b="1" dirty="0" smtClean="0">
                <a:solidFill>
                  <a:schemeClr val="bg1"/>
                </a:solidFill>
              </a:rPr>
              <a:t> </a:t>
            </a:r>
            <a:r>
              <a:rPr lang="es-ES" sz="3600" b="1" dirty="0" err="1" smtClean="0">
                <a:solidFill>
                  <a:schemeClr val="bg1"/>
                </a:solidFill>
              </a:rPr>
              <a:t>your</a:t>
            </a:r>
            <a:r>
              <a:rPr lang="es-ES" sz="3600" b="1" dirty="0" smtClean="0">
                <a:solidFill>
                  <a:schemeClr val="bg1"/>
                </a:solidFill>
              </a:rPr>
              <a:t> </a:t>
            </a:r>
            <a:r>
              <a:rPr lang="es-ES" sz="3600" b="1" dirty="0" err="1" smtClean="0">
                <a:solidFill>
                  <a:schemeClr val="bg1"/>
                </a:solidFill>
              </a:rPr>
              <a:t>transmitter</a:t>
            </a:r>
            <a:endParaRPr lang="es-ES" sz="3600" b="1" dirty="0" smtClean="0">
              <a:solidFill>
                <a:schemeClr val="bg1"/>
              </a:solidFill>
            </a:endParaRPr>
          </a:p>
        </p:txBody>
      </p:sp>
    </p:spTree>
    <p:extLst>
      <p:ext uri="{BB962C8B-B14F-4D97-AF65-F5344CB8AC3E}">
        <p14:creationId xmlns:p14="http://schemas.microsoft.com/office/powerpoint/2010/main" val="637067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8" y="-603448"/>
            <a:ext cx="12032112" cy="7821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185399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050" name="Picture 2" descr="C:\Users\IGEE\Desktop\Imágenes RF-Explorer para portada\Images Presentation RF Explorer\UHF.PNG"/>
          <p:cNvPicPr>
            <a:picLocks noChangeAspect="1" noChangeArrowheads="1"/>
          </p:cNvPicPr>
          <p:nvPr/>
        </p:nvPicPr>
        <p:blipFill rotWithShape="1">
          <a:blip r:embed="rId3">
            <a:extLst>
              <a:ext uri="{28A0092B-C50C-407E-A947-70E740481C1C}">
                <a14:useLocalDpi xmlns:a14="http://schemas.microsoft.com/office/drawing/2010/main" val="0"/>
              </a:ext>
            </a:extLst>
          </a:blip>
          <a:srcRect t="1743" r="1527"/>
          <a:stretch/>
        </p:blipFill>
        <p:spPr bwMode="auto">
          <a:xfrm>
            <a:off x="-108520" y="0"/>
            <a:ext cx="11487151"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3707904" y="1849179"/>
            <a:ext cx="4716016" cy="584775"/>
          </a:xfrm>
          <a:prstGeom prst="rect">
            <a:avLst/>
          </a:prstGeom>
          <a:noFill/>
        </p:spPr>
        <p:txBody>
          <a:bodyPr wrap="square" rtlCol="0">
            <a:spAutoFit/>
          </a:bodyPr>
          <a:lstStyle/>
          <a:p>
            <a:r>
              <a:rPr lang="es-ES" sz="3200" b="1" dirty="0" err="1" smtClean="0">
                <a:solidFill>
                  <a:schemeClr val="bg1"/>
                </a:solidFill>
              </a:rPr>
              <a:t>Measure</a:t>
            </a:r>
            <a:r>
              <a:rPr lang="es-ES" sz="3200" b="1" dirty="0" smtClean="0">
                <a:solidFill>
                  <a:schemeClr val="bg1"/>
                </a:solidFill>
              </a:rPr>
              <a:t> </a:t>
            </a:r>
            <a:r>
              <a:rPr lang="es-ES" sz="3200" b="1" dirty="0" err="1" smtClean="0">
                <a:solidFill>
                  <a:schemeClr val="bg1"/>
                </a:solidFill>
              </a:rPr>
              <a:t>the</a:t>
            </a:r>
            <a:r>
              <a:rPr lang="es-ES" sz="3200" b="1" dirty="0" smtClean="0">
                <a:solidFill>
                  <a:schemeClr val="bg1"/>
                </a:solidFill>
              </a:rPr>
              <a:t> </a:t>
            </a:r>
            <a:r>
              <a:rPr lang="es-ES" sz="3200" b="1" dirty="0" err="1" smtClean="0">
                <a:solidFill>
                  <a:schemeClr val="bg1"/>
                </a:solidFill>
              </a:rPr>
              <a:t>environment</a:t>
            </a:r>
            <a:endParaRPr lang="es-ES" sz="3200" b="1" dirty="0">
              <a:solidFill>
                <a:schemeClr val="bg1"/>
              </a:solidFill>
            </a:endParaRPr>
          </a:p>
        </p:txBody>
      </p:sp>
    </p:spTree>
    <p:extLst>
      <p:ext uri="{BB962C8B-B14F-4D97-AF65-F5344CB8AC3E}">
        <p14:creationId xmlns:p14="http://schemas.microsoft.com/office/powerpoint/2010/main" val="9104807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7170" name="Picture 2" descr="C:\Users\IGEE\Desktop\Imágenes RF-Explorer para portada\Images Presentation RF Explorer\Demo_TD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 y="0"/>
            <a:ext cx="1163095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12223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3074" name="Picture 2" descr="C:\Users\IGEE\Desktop\Imágenes RF-Explorer para portada\Images Presentation RF Explorer\FM.PNG"/>
          <p:cNvPicPr>
            <a:picLocks noChangeAspect="1" noChangeArrowheads="1"/>
          </p:cNvPicPr>
          <p:nvPr/>
        </p:nvPicPr>
        <p:blipFill rotWithShape="1">
          <a:blip r:embed="rId3">
            <a:extLst>
              <a:ext uri="{28A0092B-C50C-407E-A947-70E740481C1C}">
                <a14:useLocalDpi xmlns:a14="http://schemas.microsoft.com/office/drawing/2010/main" val="0"/>
              </a:ext>
            </a:extLst>
          </a:blip>
          <a:srcRect l="1844" t="19078" r="13013" b="2903"/>
          <a:stretch/>
        </p:blipFill>
        <p:spPr bwMode="auto">
          <a:xfrm>
            <a:off x="-19472" y="-781050"/>
            <a:ext cx="11677651" cy="7639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92123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GEE\Documents\Repository\mySlides\2018_04_13-Cartagena_SWYP17_Congress\new_images\Black-Knight-Satelli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51" y="20961"/>
            <a:ext cx="11240249" cy="7029400"/>
          </a:xfrm>
          <a:prstGeom prst="rect">
            <a:avLst/>
          </a:prstGeom>
          <a:noFill/>
          <a:extLst>
            <a:ext uri="{909E8E84-426E-40DD-AFC4-6F175D3DCCD1}">
              <a14:hiddenFill xmlns:a14="http://schemas.microsoft.com/office/drawing/2010/main">
                <a:solidFill>
                  <a:srgbClr val="FFFFFF"/>
                </a:solidFill>
              </a14:hiddenFill>
            </a:ext>
          </a:extLst>
        </p:spPr>
      </p:pic>
      <p:sp>
        <p:nvSpPr>
          <p:cNvPr id="5" name="4 Rectángulo"/>
          <p:cNvSpPr/>
          <p:nvPr/>
        </p:nvSpPr>
        <p:spPr>
          <a:xfrm>
            <a:off x="-63252" y="4941168"/>
            <a:ext cx="5620123" cy="1916832"/>
          </a:xfrm>
          <a:prstGeom prst="rect">
            <a:avLst/>
          </a:prstGeom>
          <a:solidFill>
            <a:srgbClr val="1111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3 CuadroTexto"/>
          <p:cNvSpPr txBox="1"/>
          <p:nvPr/>
        </p:nvSpPr>
        <p:spPr>
          <a:xfrm>
            <a:off x="0" y="4930088"/>
            <a:ext cx="5778135" cy="1938992"/>
          </a:xfrm>
          <a:prstGeom prst="rect">
            <a:avLst/>
          </a:prstGeom>
          <a:noFill/>
        </p:spPr>
        <p:txBody>
          <a:bodyPr wrap="square" rtlCol="0">
            <a:spAutoFit/>
          </a:bodyPr>
          <a:lstStyle/>
          <a:p>
            <a:pPr algn="ctr"/>
            <a:r>
              <a:rPr lang="es-ES" sz="6000" b="1" dirty="0" err="1" smtClean="0">
                <a:solidFill>
                  <a:schemeClr val="bg1"/>
                </a:solidFill>
                <a:latin typeface="+mj-lt"/>
                <a:ea typeface="Verdana" panose="020B0604030504040204" pitchFamily="34" charset="0"/>
                <a:cs typeface="Verdana" panose="020B0604030504040204" pitchFamily="34" charset="0"/>
              </a:rPr>
              <a:t>Satellite</a:t>
            </a:r>
            <a:endParaRPr lang="es-ES" sz="6000" b="1" dirty="0">
              <a:solidFill>
                <a:schemeClr val="bg1"/>
              </a:solidFill>
              <a:latin typeface="+mj-lt"/>
              <a:ea typeface="Verdana" panose="020B0604030504040204" pitchFamily="34" charset="0"/>
              <a:cs typeface="Verdana" panose="020B0604030504040204" pitchFamily="34" charset="0"/>
            </a:endParaRPr>
          </a:p>
          <a:p>
            <a:pPr algn="ctr"/>
            <a:r>
              <a:rPr lang="es-ES" sz="6000" b="1" dirty="0" smtClean="0">
                <a:solidFill>
                  <a:schemeClr val="bg1"/>
                </a:solidFill>
                <a:latin typeface="+mj-lt"/>
                <a:ea typeface="Verdana" panose="020B0604030504040204" pitchFamily="34" charset="0"/>
                <a:cs typeface="Verdana" panose="020B0604030504040204" pitchFamily="34" charset="0"/>
              </a:rPr>
              <a:t>Black-box of RF</a:t>
            </a:r>
            <a:endParaRPr lang="es-ES" sz="6000" b="1" dirty="0">
              <a:solidFill>
                <a:schemeClr val="bg1"/>
              </a:solidFill>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4644221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4098" name="Picture 2" descr="C:\Users\IGEE\Desktop\Imágenes RF-Explorer para portada\Images Presentation RF Explorer\FM_RadioStandard.PNG"/>
          <p:cNvPicPr>
            <a:picLocks noChangeAspect="1" noChangeArrowheads="1"/>
          </p:cNvPicPr>
          <p:nvPr/>
        </p:nvPicPr>
        <p:blipFill rotWithShape="1">
          <a:blip r:embed="rId3">
            <a:extLst>
              <a:ext uri="{28A0092B-C50C-407E-A947-70E740481C1C}">
                <a14:useLocalDpi xmlns:a14="http://schemas.microsoft.com/office/drawing/2010/main" val="0"/>
              </a:ext>
            </a:extLst>
          </a:blip>
          <a:srcRect l="2446" t="25685" r="12101" b="3387"/>
          <a:stretch/>
        </p:blipFill>
        <p:spPr bwMode="auto">
          <a:xfrm>
            <a:off x="2" y="-94456"/>
            <a:ext cx="11620303" cy="6963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763170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C:\Users\IGEE\Documents\Repository\mySlides\2018_04_13-Cartagena_SWYP17_Congress\new_images\as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980728"/>
            <a:ext cx="5229225" cy="3152775"/>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texto"/>
          <p:cNvSpPr>
            <a:spLocks noGrp="1"/>
          </p:cNvSpPr>
          <p:nvPr>
            <p:ph type="body" idx="1"/>
          </p:nvPr>
        </p:nvSpPr>
        <p:spPr/>
        <p:txBody>
          <a:bodyPr/>
          <a:lstStyle/>
          <a:p>
            <a:r>
              <a:rPr lang="es-ES" dirty="0" err="1" smtClean="0"/>
              <a:t>Low</a:t>
            </a:r>
            <a:r>
              <a:rPr lang="es-ES" dirty="0" smtClean="0"/>
              <a:t> </a:t>
            </a:r>
            <a:r>
              <a:rPr lang="es-ES" dirty="0" err="1" smtClean="0"/>
              <a:t>Low</a:t>
            </a:r>
            <a:r>
              <a:rPr lang="es-ES" dirty="0" smtClean="0"/>
              <a:t> </a:t>
            </a:r>
            <a:r>
              <a:rPr lang="es-ES" dirty="0" err="1" smtClean="0"/>
              <a:t>Low</a:t>
            </a:r>
            <a:r>
              <a:rPr lang="es-ES" dirty="0" smtClean="0"/>
              <a:t> </a:t>
            </a:r>
            <a:r>
              <a:rPr lang="es-ES" dirty="0" err="1" smtClean="0"/>
              <a:t>Cost</a:t>
            </a:r>
            <a:endParaRPr lang="es-ES" dirty="0" smtClean="0"/>
          </a:p>
          <a:p>
            <a:endParaRPr lang="es-ES" dirty="0"/>
          </a:p>
          <a:p>
            <a:endParaRPr lang="es-ES" dirty="0"/>
          </a:p>
        </p:txBody>
      </p:sp>
      <p:sp>
        <p:nvSpPr>
          <p:cNvPr id="4" name="1 Título"/>
          <p:cNvSpPr>
            <a:spLocks noGrp="1"/>
          </p:cNvSpPr>
          <p:nvPr>
            <p:ph type="title"/>
          </p:nvPr>
        </p:nvSpPr>
        <p:spPr>
          <a:xfrm>
            <a:off x="395536" y="386111"/>
            <a:ext cx="8520600" cy="738633"/>
          </a:xfrm>
          <a:noFill/>
        </p:spPr>
        <p:txBody>
          <a:bodyPr wrap="square" rtlCol="0">
            <a:spAutoFit/>
          </a:bodyPr>
          <a:lstStyle/>
          <a:p>
            <a:pPr algn="l"/>
            <a:r>
              <a:rPr lang="es-ES" sz="3600" b="1" dirty="0" smtClean="0">
                <a:solidFill>
                  <a:srgbClr val="000066"/>
                </a:solidFill>
                <a:latin typeface="+mn-lt"/>
                <a:ea typeface="+mn-ea"/>
                <a:cs typeface="+mn-cs"/>
              </a:rPr>
              <a:t>Demo 2 - </a:t>
            </a:r>
            <a:r>
              <a:rPr lang="es-ES" sz="3600" b="1" dirty="0">
                <a:solidFill>
                  <a:srgbClr val="000066"/>
                </a:solidFill>
                <a:latin typeface="+mn-lt"/>
                <a:ea typeface="+mn-ea"/>
                <a:cs typeface="+mn-cs"/>
              </a:rPr>
              <a:t>Arduino </a:t>
            </a:r>
            <a:r>
              <a:rPr lang="es-ES" sz="3600" b="1" dirty="0" err="1" smtClean="0">
                <a:solidFill>
                  <a:srgbClr val="000066"/>
                </a:solidFill>
                <a:latin typeface="+mn-lt"/>
                <a:ea typeface="+mn-ea"/>
                <a:cs typeface="+mn-cs"/>
              </a:rPr>
              <a:t>Decode</a:t>
            </a:r>
            <a:r>
              <a:rPr lang="es-ES" sz="3600" b="1" dirty="0" smtClean="0">
                <a:solidFill>
                  <a:srgbClr val="000066"/>
                </a:solidFill>
                <a:latin typeface="+mn-lt"/>
                <a:ea typeface="+mn-ea"/>
                <a:cs typeface="+mn-cs"/>
              </a:rPr>
              <a:t> ASK </a:t>
            </a:r>
            <a:r>
              <a:rPr lang="es-ES" sz="3600" b="1" dirty="0">
                <a:solidFill>
                  <a:srgbClr val="000066"/>
                </a:solidFill>
                <a:latin typeface="+mn-lt"/>
                <a:ea typeface="+mn-ea"/>
                <a:cs typeface="+mn-cs"/>
              </a:rPr>
              <a:t>RF</a:t>
            </a:r>
          </a:p>
        </p:txBody>
      </p:sp>
      <p:pic>
        <p:nvPicPr>
          <p:cNvPr id="10242" name="Picture 2" descr="C:\Users\IGEE\Documents\Repository\mySlides\2018_04_13-Cartagena_SWYP17_Congress\new_images\modulos-emisor-y-receptor-rf-433mhz-arduin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701131"/>
            <a:ext cx="4362450" cy="436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95685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esktop\Imágenes RF-Explorer para portada\Images Presentation RF Explorer\Demo_Sniffer_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28" y="-503584"/>
            <a:ext cx="10450512" cy="7554384"/>
          </a:xfrm>
          <a:prstGeom prst="rect">
            <a:avLst/>
          </a:prstGeom>
          <a:noFill/>
          <a:extLst>
            <a:ext uri="{909E8E84-426E-40DD-AFC4-6F175D3DCCD1}">
              <a14:hiddenFill xmlns:a14="http://schemas.microsoft.com/office/drawing/2010/main">
                <a:solidFill>
                  <a:srgbClr val="FFFFFF"/>
                </a:solidFill>
              </a14:hiddenFill>
            </a:ext>
          </a:extLst>
        </p:spPr>
      </p:pic>
      <p:sp>
        <p:nvSpPr>
          <p:cNvPr id="3" name="2 Marcador de texto"/>
          <p:cNvSpPr>
            <a:spLocks noGrp="1"/>
          </p:cNvSpPr>
          <p:nvPr>
            <p:ph type="body" idx="1"/>
          </p:nvPr>
        </p:nvSpPr>
        <p:spPr/>
        <p:txBody>
          <a:bodyPr/>
          <a:lstStyle/>
          <a:p>
            <a:endParaRPr lang="es-ES" dirty="0"/>
          </a:p>
        </p:txBody>
      </p:sp>
      <p:sp>
        <p:nvSpPr>
          <p:cNvPr id="5" name="4 CuadroTexto"/>
          <p:cNvSpPr txBox="1"/>
          <p:nvPr/>
        </p:nvSpPr>
        <p:spPr>
          <a:xfrm>
            <a:off x="5255568" y="2193076"/>
            <a:ext cx="7776864" cy="646331"/>
          </a:xfrm>
          <a:prstGeom prst="rect">
            <a:avLst/>
          </a:prstGeom>
          <a:noFill/>
        </p:spPr>
        <p:txBody>
          <a:bodyPr wrap="square" rtlCol="0">
            <a:spAutoFit/>
          </a:bodyPr>
          <a:lstStyle/>
          <a:p>
            <a:r>
              <a:rPr lang="es-ES" sz="3600" b="1" dirty="0" err="1" smtClean="0">
                <a:solidFill>
                  <a:schemeClr val="bg1"/>
                </a:solidFill>
              </a:rPr>
              <a:t>Signal</a:t>
            </a:r>
            <a:r>
              <a:rPr lang="es-ES" sz="3600" b="1" dirty="0" smtClean="0">
                <a:solidFill>
                  <a:schemeClr val="bg1"/>
                </a:solidFill>
              </a:rPr>
              <a:t> </a:t>
            </a:r>
            <a:r>
              <a:rPr lang="es-ES" sz="3600" b="1" dirty="0" err="1" smtClean="0">
                <a:solidFill>
                  <a:schemeClr val="bg1"/>
                </a:solidFill>
              </a:rPr>
              <a:t>Discovered</a:t>
            </a:r>
            <a:endParaRPr lang="es-ES" sz="3600" b="1" dirty="0" smtClean="0">
              <a:solidFill>
                <a:schemeClr val="bg1"/>
              </a:solidFill>
            </a:endParaRPr>
          </a:p>
        </p:txBody>
      </p:sp>
    </p:spTree>
    <p:extLst>
      <p:ext uri="{BB962C8B-B14F-4D97-AF65-F5344CB8AC3E}">
        <p14:creationId xmlns:p14="http://schemas.microsoft.com/office/powerpoint/2010/main" val="30864877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2" name="Picture 2" descr="C:\Users\IGEE\Desktop\Imágenes RF-Explorer para portada\Images Presentation RF Explorer\Demo_Sniffer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536" y="-99705"/>
            <a:ext cx="10009112" cy="7251128"/>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5868144" y="1269923"/>
            <a:ext cx="7776864" cy="646331"/>
          </a:xfrm>
          <a:prstGeom prst="rect">
            <a:avLst/>
          </a:prstGeom>
          <a:noFill/>
        </p:spPr>
        <p:txBody>
          <a:bodyPr wrap="square" rtlCol="0">
            <a:spAutoFit/>
          </a:bodyPr>
          <a:lstStyle/>
          <a:p>
            <a:r>
              <a:rPr lang="es-ES" sz="3600" b="1" dirty="0" smtClean="0">
                <a:solidFill>
                  <a:schemeClr val="bg1"/>
                </a:solidFill>
              </a:rPr>
              <a:t>Demo: </a:t>
            </a:r>
            <a:r>
              <a:rPr lang="es-ES" sz="3600" b="1" dirty="0" err="1" smtClean="0">
                <a:solidFill>
                  <a:schemeClr val="bg1"/>
                </a:solidFill>
              </a:rPr>
              <a:t>Sniffer</a:t>
            </a:r>
            <a:endParaRPr lang="es-ES" sz="3600" b="1" dirty="0" smtClean="0">
              <a:solidFill>
                <a:schemeClr val="bg1"/>
              </a:solidFill>
            </a:endParaRPr>
          </a:p>
        </p:txBody>
      </p:sp>
    </p:spTree>
    <p:extLst>
      <p:ext uri="{BB962C8B-B14F-4D97-AF65-F5344CB8AC3E}">
        <p14:creationId xmlns:p14="http://schemas.microsoft.com/office/powerpoint/2010/main" val="3764649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GEE\Desktop\Imágenes RF-Explorer para portada\Images Presentation RF Explorer\Signal_Generato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155" y="152419"/>
            <a:ext cx="6667500" cy="666750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467544" y="570768"/>
            <a:ext cx="7776864" cy="1200329"/>
          </a:xfrm>
          <a:prstGeom prst="rect">
            <a:avLst/>
          </a:prstGeom>
          <a:noFill/>
        </p:spPr>
        <p:txBody>
          <a:bodyPr wrap="square" rtlCol="0">
            <a:spAutoFit/>
          </a:bodyPr>
          <a:lstStyle/>
          <a:p>
            <a:r>
              <a:rPr lang="es-ES" sz="3600" b="1" dirty="0" smtClean="0">
                <a:solidFill>
                  <a:srgbClr val="000066"/>
                </a:solidFill>
              </a:rPr>
              <a:t>RF Explorer </a:t>
            </a:r>
          </a:p>
          <a:p>
            <a:r>
              <a:rPr lang="es-ES" sz="3600" b="1" dirty="0" err="1" smtClean="0">
                <a:solidFill>
                  <a:srgbClr val="000066"/>
                </a:solidFill>
              </a:rPr>
              <a:t>Signal</a:t>
            </a:r>
            <a:r>
              <a:rPr lang="es-ES" sz="3600" b="1" dirty="0" smtClean="0">
                <a:solidFill>
                  <a:srgbClr val="000066"/>
                </a:solidFill>
              </a:rPr>
              <a:t> </a:t>
            </a:r>
            <a:r>
              <a:rPr lang="es-ES" sz="3600" b="1" dirty="0" err="1" smtClean="0">
                <a:solidFill>
                  <a:srgbClr val="000066"/>
                </a:solidFill>
              </a:rPr>
              <a:t>Generator</a:t>
            </a:r>
            <a:endParaRPr lang="es-ES" sz="4000" b="1" dirty="0">
              <a:solidFill>
                <a:srgbClr val="000066"/>
              </a:solidFill>
            </a:endParaRPr>
          </a:p>
        </p:txBody>
      </p:sp>
    </p:spTree>
    <p:extLst>
      <p:ext uri="{BB962C8B-B14F-4D97-AF65-F5344CB8AC3E}">
        <p14:creationId xmlns:p14="http://schemas.microsoft.com/office/powerpoint/2010/main" val="434210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467544" y="356662"/>
            <a:ext cx="7776864" cy="646331"/>
          </a:xfrm>
          <a:prstGeom prst="rect">
            <a:avLst/>
          </a:prstGeom>
          <a:noFill/>
        </p:spPr>
        <p:txBody>
          <a:bodyPr wrap="square" rtlCol="0">
            <a:spAutoFit/>
          </a:bodyPr>
          <a:lstStyle/>
          <a:p>
            <a:r>
              <a:rPr lang="es-ES" sz="3600" b="1" dirty="0" err="1" smtClean="0">
                <a:solidFill>
                  <a:srgbClr val="000066"/>
                </a:solidFill>
              </a:rPr>
              <a:t>Signal</a:t>
            </a:r>
            <a:r>
              <a:rPr lang="es-ES" sz="3600" b="1" dirty="0" smtClean="0">
                <a:solidFill>
                  <a:srgbClr val="000066"/>
                </a:solidFill>
              </a:rPr>
              <a:t> </a:t>
            </a:r>
            <a:r>
              <a:rPr lang="es-ES" sz="3600" b="1" dirty="0" err="1" smtClean="0">
                <a:solidFill>
                  <a:srgbClr val="000066"/>
                </a:solidFill>
              </a:rPr>
              <a:t>Generator</a:t>
            </a:r>
            <a:endParaRPr lang="es-ES" sz="4000" b="1" dirty="0">
              <a:solidFill>
                <a:srgbClr val="000066"/>
              </a:solidFill>
            </a:endParaRPr>
          </a:p>
        </p:txBody>
      </p:sp>
      <p:pic>
        <p:nvPicPr>
          <p:cNvPr id="3074" name="Picture 2" descr="C:\Users\IGEE\Desktop\Imágenes RF-Explorer para portada\Images Presentation RF Explorer-20170302T210852Z-001\Control_RFG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55" y="1218437"/>
            <a:ext cx="8962208" cy="5202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23653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ownloads\IMG_20170916_1807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1 CuadroTexto"/>
          <p:cNvSpPr txBox="1"/>
          <p:nvPr/>
        </p:nvSpPr>
        <p:spPr>
          <a:xfrm>
            <a:off x="1475656" y="332656"/>
            <a:ext cx="5760640" cy="923330"/>
          </a:xfrm>
          <a:prstGeom prst="rect">
            <a:avLst/>
          </a:prstGeom>
          <a:noFill/>
        </p:spPr>
        <p:txBody>
          <a:bodyPr wrap="square" rtlCol="0">
            <a:spAutoFit/>
          </a:bodyPr>
          <a:lstStyle/>
          <a:p>
            <a:r>
              <a:rPr lang="es-ES" sz="5400" dirty="0" err="1" smtClean="0">
                <a:solidFill>
                  <a:schemeClr val="bg1"/>
                </a:solidFill>
              </a:rPr>
              <a:t>Measure</a:t>
            </a:r>
            <a:r>
              <a:rPr lang="es-ES" sz="5400" dirty="0" smtClean="0">
                <a:solidFill>
                  <a:schemeClr val="bg1"/>
                </a:solidFill>
              </a:rPr>
              <a:t> </a:t>
            </a:r>
            <a:r>
              <a:rPr lang="es-ES" sz="5400" dirty="0" err="1" smtClean="0">
                <a:solidFill>
                  <a:schemeClr val="bg1"/>
                </a:solidFill>
              </a:rPr>
              <a:t>Antennas</a:t>
            </a:r>
            <a:endParaRPr lang="es-ES" sz="5400" dirty="0">
              <a:solidFill>
                <a:schemeClr val="bg1"/>
              </a:solidFill>
            </a:endParaRPr>
          </a:p>
        </p:txBody>
      </p:sp>
    </p:spTree>
    <p:extLst>
      <p:ext uri="{BB962C8B-B14F-4D97-AF65-F5344CB8AC3E}">
        <p14:creationId xmlns:p14="http://schemas.microsoft.com/office/powerpoint/2010/main" val="24126454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IGEE\Downloads\IMG_20170916_18010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326" y="-171400"/>
            <a:ext cx="9114674" cy="114293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67024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672" y="-18215"/>
            <a:ext cx="11377264"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3 Rectángulo"/>
          <p:cNvSpPr/>
          <p:nvPr/>
        </p:nvSpPr>
        <p:spPr>
          <a:xfrm>
            <a:off x="35496" y="1127096"/>
            <a:ext cx="1560370" cy="5760640"/>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4 CuadroTexto"/>
          <p:cNvSpPr txBox="1"/>
          <p:nvPr/>
        </p:nvSpPr>
        <p:spPr>
          <a:xfrm rot="16200000">
            <a:off x="-2352673" y="3103822"/>
            <a:ext cx="6264700" cy="1200329"/>
          </a:xfrm>
          <a:prstGeom prst="rect">
            <a:avLst/>
          </a:prstGeom>
          <a:noFill/>
        </p:spPr>
        <p:txBody>
          <a:bodyPr wrap="square" rtlCol="0">
            <a:spAutoFit/>
          </a:bodyPr>
          <a:lstStyle/>
          <a:p>
            <a:pPr algn="ctr"/>
            <a:r>
              <a:rPr lang="es-ES" sz="3600" b="1" dirty="0" err="1" smtClean="0">
                <a:solidFill>
                  <a:schemeClr val="bg1"/>
                </a:solidFill>
              </a:rPr>
              <a:t>Measure</a:t>
            </a:r>
            <a:r>
              <a:rPr lang="es-ES" sz="3600" b="1" dirty="0" smtClean="0">
                <a:solidFill>
                  <a:schemeClr val="bg1"/>
                </a:solidFill>
              </a:rPr>
              <a:t> </a:t>
            </a:r>
            <a:r>
              <a:rPr lang="es-ES" sz="3600" b="1" dirty="0" err="1" smtClean="0">
                <a:solidFill>
                  <a:schemeClr val="bg1"/>
                </a:solidFill>
              </a:rPr>
              <a:t>Antenna</a:t>
            </a:r>
            <a:r>
              <a:rPr lang="es-ES" sz="3600" b="1" dirty="0" smtClean="0">
                <a:solidFill>
                  <a:schemeClr val="bg1"/>
                </a:solidFill>
              </a:rPr>
              <a:t/>
            </a:r>
            <a:br>
              <a:rPr lang="es-ES" sz="3600" b="1" dirty="0" smtClean="0">
                <a:solidFill>
                  <a:schemeClr val="bg1"/>
                </a:solidFill>
              </a:rPr>
            </a:br>
            <a:r>
              <a:rPr lang="es-ES" sz="3600" b="1" dirty="0" smtClean="0">
                <a:solidFill>
                  <a:schemeClr val="bg1"/>
                </a:solidFill>
              </a:rPr>
              <a:t>(</a:t>
            </a:r>
            <a:r>
              <a:rPr lang="es-ES" sz="3600" b="1" dirty="0" err="1" smtClean="0">
                <a:solidFill>
                  <a:schemeClr val="bg1"/>
                </a:solidFill>
              </a:rPr>
              <a:t>Return</a:t>
            </a:r>
            <a:r>
              <a:rPr lang="es-ES" sz="3600" b="1" dirty="0" smtClean="0">
                <a:solidFill>
                  <a:schemeClr val="bg1"/>
                </a:solidFill>
              </a:rPr>
              <a:t> </a:t>
            </a:r>
            <a:r>
              <a:rPr lang="es-ES" sz="3600" b="1" dirty="0" err="1" smtClean="0">
                <a:solidFill>
                  <a:schemeClr val="bg1"/>
                </a:solidFill>
              </a:rPr>
              <a:t>Loss</a:t>
            </a:r>
            <a:r>
              <a:rPr lang="es-ES" sz="3600" b="1" dirty="0" smtClean="0">
                <a:solidFill>
                  <a:schemeClr val="bg1"/>
                </a:solidFill>
              </a:rPr>
              <a:t> - VSWR)</a:t>
            </a:r>
            <a:endParaRPr lang="es-ES" sz="4000" b="1" dirty="0">
              <a:solidFill>
                <a:schemeClr val="bg1"/>
              </a:solidFill>
            </a:endParaRPr>
          </a:p>
        </p:txBody>
      </p:sp>
    </p:spTree>
    <p:extLst>
      <p:ext uri="{BB962C8B-B14F-4D97-AF65-F5344CB8AC3E}">
        <p14:creationId xmlns:p14="http://schemas.microsoft.com/office/powerpoint/2010/main" val="14698221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endParaRPr lang="es-ES"/>
          </a:p>
        </p:txBody>
      </p:sp>
      <p:sp>
        <p:nvSpPr>
          <p:cNvPr id="3" name="2 Marcador de texto"/>
          <p:cNvSpPr>
            <a:spLocks noGrp="1"/>
          </p:cNvSpPr>
          <p:nvPr>
            <p:ph type="body" idx="1"/>
          </p:nvPr>
        </p:nvSpPr>
        <p:spPr/>
        <p:txBody>
          <a:bodyPr/>
          <a:lstStyle/>
          <a:p>
            <a:endParaRPr lang="es-ES"/>
          </a:p>
        </p:txBody>
      </p:sp>
      <p:pic>
        <p:nvPicPr>
          <p:cNvPr id="4" name="Picture 3" descr="C:\Users\IGEE\Documents\Repository\mySlides\2018_04_13-Cartagena_SWYP17_Congress\new_images\RFExplorer_SNA_Antenna_216MH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7982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22975"/>
            <a:ext cx="8229600" cy="646331"/>
          </a:xfrm>
          <a:noFill/>
        </p:spPr>
        <p:txBody>
          <a:bodyPr wrap="square" rtlCol="0">
            <a:spAutoFit/>
          </a:bodyPr>
          <a:lstStyle/>
          <a:p>
            <a:pPr algn="l"/>
            <a:r>
              <a:rPr lang="es-ES" sz="3600" b="1" dirty="0" err="1" smtClean="0">
                <a:solidFill>
                  <a:srgbClr val="000066"/>
                </a:solidFill>
                <a:latin typeface="+mn-lt"/>
                <a:ea typeface="+mn-ea"/>
                <a:cs typeface="+mn-cs"/>
              </a:rPr>
              <a:t>It</a:t>
            </a:r>
            <a:r>
              <a:rPr lang="es-ES" sz="3600" b="1" dirty="0" smtClean="0">
                <a:solidFill>
                  <a:srgbClr val="000066"/>
                </a:solidFill>
                <a:latin typeface="+mn-lt"/>
                <a:ea typeface="+mn-ea"/>
                <a:cs typeface="+mn-cs"/>
              </a:rPr>
              <a:t> </a:t>
            </a:r>
            <a:r>
              <a:rPr lang="es-ES" sz="3600" b="1" dirty="0">
                <a:solidFill>
                  <a:srgbClr val="000066"/>
                </a:solidFill>
                <a:latin typeface="+mn-lt"/>
                <a:ea typeface="+mn-ea"/>
                <a:cs typeface="+mn-cs"/>
              </a:rPr>
              <a:t>so </a:t>
            </a:r>
            <a:r>
              <a:rPr lang="es-ES" sz="3600" b="1" dirty="0" err="1">
                <a:solidFill>
                  <a:srgbClr val="000066"/>
                </a:solidFill>
                <a:latin typeface="+mn-lt"/>
                <a:ea typeface="+mn-ea"/>
                <a:cs typeface="+mn-cs"/>
              </a:rPr>
              <a:t>easy</a:t>
            </a:r>
            <a:endParaRPr lang="es-ES" sz="3600" b="1" dirty="0">
              <a:solidFill>
                <a:srgbClr val="000066"/>
              </a:solidFill>
              <a:latin typeface="+mn-lt"/>
              <a:ea typeface="+mn-ea"/>
              <a:cs typeface="+mn-cs"/>
            </a:endParaRPr>
          </a:p>
        </p:txBody>
      </p:sp>
      <p:sp>
        <p:nvSpPr>
          <p:cNvPr id="3" name="2 Marcador de contenido"/>
          <p:cNvSpPr>
            <a:spLocks noGrp="1"/>
          </p:cNvSpPr>
          <p:nvPr>
            <p:ph idx="1"/>
          </p:nvPr>
        </p:nvSpPr>
        <p:spPr/>
        <p:txBody>
          <a:bodyPr/>
          <a:lstStyle/>
          <a:p>
            <a:r>
              <a:rPr lang="es-ES" dirty="0" err="1" smtClean="0"/>
              <a:t>Signals</a:t>
            </a:r>
            <a:r>
              <a:rPr lang="es-ES" dirty="0" smtClean="0"/>
              <a:t> – </a:t>
            </a:r>
          </a:p>
          <a:p>
            <a:pPr lvl="1"/>
            <a:r>
              <a:rPr lang="es-ES" dirty="0" err="1" smtClean="0"/>
              <a:t>Analog</a:t>
            </a:r>
            <a:r>
              <a:rPr lang="es-ES" dirty="0" smtClean="0"/>
              <a:t> FM </a:t>
            </a:r>
            <a:r>
              <a:rPr lang="es-ES" dirty="0" err="1" smtClean="0"/>
              <a:t>or</a:t>
            </a:r>
            <a:r>
              <a:rPr lang="es-ES" dirty="0" smtClean="0"/>
              <a:t> SSB </a:t>
            </a:r>
          </a:p>
          <a:p>
            <a:pPr lvl="1"/>
            <a:r>
              <a:rPr lang="es-ES" dirty="0"/>
              <a:t>Digital - GFSK, BPSK, QPSK, </a:t>
            </a:r>
            <a:r>
              <a:rPr lang="es-ES" dirty="0" smtClean="0"/>
              <a:t>AFSK</a:t>
            </a:r>
          </a:p>
          <a:p>
            <a:r>
              <a:rPr lang="es-ES" dirty="0" err="1" smtClean="0"/>
              <a:t>Systems</a:t>
            </a:r>
            <a:r>
              <a:rPr lang="es-ES" dirty="0" smtClean="0"/>
              <a:t> -</a:t>
            </a:r>
          </a:p>
          <a:p>
            <a:pPr lvl="1"/>
            <a:r>
              <a:rPr lang="es-ES" dirty="0" smtClean="0"/>
              <a:t>Digital </a:t>
            </a:r>
            <a:r>
              <a:rPr lang="es-ES" dirty="0" err="1" smtClean="0"/>
              <a:t>System</a:t>
            </a:r>
            <a:endParaRPr lang="es-ES" dirty="0" smtClean="0"/>
          </a:p>
          <a:p>
            <a:pPr lvl="1"/>
            <a:r>
              <a:rPr lang="es-ES" dirty="0" err="1" smtClean="0"/>
              <a:t>Filters</a:t>
            </a:r>
            <a:endParaRPr lang="es-ES" dirty="0" smtClean="0"/>
          </a:p>
          <a:p>
            <a:pPr lvl="1"/>
            <a:r>
              <a:rPr lang="es-ES" dirty="0" err="1" smtClean="0"/>
              <a:t>Amplifiers</a:t>
            </a:r>
            <a:endParaRPr lang="es-ES" dirty="0" smtClean="0"/>
          </a:p>
          <a:p>
            <a:pPr lvl="1"/>
            <a:r>
              <a:rPr lang="es-ES" dirty="0" err="1" smtClean="0"/>
              <a:t>Antenna</a:t>
            </a:r>
            <a:endParaRPr lang="es-ES" dirty="0"/>
          </a:p>
        </p:txBody>
      </p:sp>
      <p:sp>
        <p:nvSpPr>
          <p:cNvPr id="4" name="AutoShape 2" descr="https://www.tutorialspoint.com/dip/images/system.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S"/>
          </a:p>
        </p:txBody>
      </p:sp>
      <p:pic>
        <p:nvPicPr>
          <p:cNvPr id="2051" name="Picture 3" descr="C:\Users\IGEE\Documents\Repository\mySlides\2018_04_13-Cartagena_SWYP17_Congress\new_images\syste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9029" y="476672"/>
            <a:ext cx="5981700" cy="18002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IGEE\Documents\Repository\mySlides\2018_04_13-Cartagena_SWYP17_Congress\new_images\black-box-theory_351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7007" y="3284984"/>
            <a:ext cx="3429000" cy="2971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1139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IGEE\Downloads\Poster 201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24662"/>
            <a:ext cx="9764380" cy="11829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86518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CuadroTexto"/>
          <p:cNvSpPr txBox="1"/>
          <p:nvPr/>
        </p:nvSpPr>
        <p:spPr>
          <a:xfrm>
            <a:off x="2434371" y="4293098"/>
            <a:ext cx="4338228" cy="1200329"/>
          </a:xfrm>
          <a:prstGeom prst="rect">
            <a:avLst/>
          </a:prstGeom>
          <a:noFill/>
        </p:spPr>
        <p:txBody>
          <a:bodyPr wrap="square" rtlCol="0">
            <a:spAutoFit/>
          </a:bodyPr>
          <a:lstStyle/>
          <a:p>
            <a:r>
              <a:rPr lang="es-ES" sz="7200" b="1" dirty="0" err="1" smtClean="0">
                <a:solidFill>
                  <a:srgbClr val="000066"/>
                </a:solidFill>
              </a:rPr>
              <a:t>Showroom</a:t>
            </a:r>
            <a:endParaRPr lang="es-ES" sz="6000" b="1" dirty="0">
              <a:solidFill>
                <a:srgbClr val="000066"/>
              </a:solidFill>
            </a:endParaRPr>
          </a:p>
        </p:txBody>
      </p:sp>
      <p:pic>
        <p:nvPicPr>
          <p:cNvPr id="4" name="Picture 2" descr="C:\Users\IGEE\Desktop\Imágenes RF-Explorer para portada\Images Presentation RF Explorer-20170302T210852Z-001\Logo_RFExplorer_Blu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62" y="1604799"/>
            <a:ext cx="9145055" cy="2121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4732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pic>
        <p:nvPicPr>
          <p:cNvPr id="1026" name="Picture 2" descr="C:\Users\IGEE\Desktop\Imágenes RF-Explorer para portada\Images Presentation RF Explorer\RF Explorer family product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4705"/>
            <a:ext cx="9100040" cy="5760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4649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2 CuadroTexto"/>
          <p:cNvSpPr txBox="1"/>
          <p:nvPr/>
        </p:nvSpPr>
        <p:spPr>
          <a:xfrm>
            <a:off x="683573" y="1484785"/>
            <a:ext cx="8136903" cy="3970318"/>
          </a:xfrm>
          <a:prstGeom prst="rect">
            <a:avLst/>
          </a:prstGeom>
          <a:noFill/>
        </p:spPr>
        <p:txBody>
          <a:bodyPr wrap="square" rtlCol="0">
            <a:spAutoFit/>
          </a:bodyPr>
          <a:lstStyle/>
          <a:p>
            <a:pPr marL="285750" indent="-285750">
              <a:buFont typeface="Arial" pitchFamily="34" charset="0"/>
              <a:buChar char="•"/>
            </a:pPr>
            <a:r>
              <a:rPr lang="es-ES" sz="3600" dirty="0" smtClean="0"/>
              <a:t>RF </a:t>
            </a:r>
            <a:r>
              <a:rPr lang="es-ES" sz="3600" dirty="0" err="1" smtClean="0"/>
              <a:t>is</a:t>
            </a:r>
            <a:r>
              <a:rPr lang="es-ES" sz="3600" dirty="0" smtClean="0"/>
              <a:t> </a:t>
            </a:r>
            <a:r>
              <a:rPr lang="es-ES" sz="3600" dirty="0" err="1" smtClean="0"/>
              <a:t>not</a:t>
            </a:r>
            <a:r>
              <a:rPr lang="es-ES" sz="3600" dirty="0" smtClean="0"/>
              <a:t> Black </a:t>
            </a:r>
            <a:r>
              <a:rPr lang="es-ES" sz="3600" dirty="0" err="1" smtClean="0"/>
              <a:t>Magic</a:t>
            </a:r>
            <a:endParaRPr lang="es-ES" sz="3600" dirty="0" smtClean="0"/>
          </a:p>
          <a:p>
            <a:pPr marL="285750" indent="-285750">
              <a:buFont typeface="Arial" pitchFamily="34" charset="0"/>
              <a:buChar char="•"/>
            </a:pPr>
            <a:r>
              <a:rPr lang="es-ES" sz="3600" dirty="0" err="1" smtClean="0"/>
              <a:t>Satellite</a:t>
            </a:r>
            <a:r>
              <a:rPr lang="es-ES" sz="3600" dirty="0" smtClean="0"/>
              <a:t> </a:t>
            </a:r>
            <a:r>
              <a:rPr lang="es-ES" sz="3600" dirty="0" err="1" smtClean="0"/>
              <a:t>is</a:t>
            </a:r>
            <a:r>
              <a:rPr lang="es-ES" sz="3600" dirty="0" smtClean="0"/>
              <a:t> a </a:t>
            </a:r>
            <a:r>
              <a:rPr lang="es-ES" sz="3600" dirty="0" err="1" smtClean="0"/>
              <a:t>black</a:t>
            </a:r>
            <a:r>
              <a:rPr lang="es-ES" sz="3600" dirty="0" smtClean="0"/>
              <a:t> box of RF</a:t>
            </a:r>
          </a:p>
          <a:p>
            <a:pPr marL="285750" indent="-285750">
              <a:buFont typeface="Arial" pitchFamily="34" charset="0"/>
              <a:buChar char="•"/>
            </a:pPr>
            <a:r>
              <a:rPr lang="es-ES" sz="3600" dirty="0" smtClean="0"/>
              <a:t>RF Explorer </a:t>
            </a:r>
            <a:r>
              <a:rPr lang="es-ES" sz="3600" dirty="0" err="1" smtClean="0"/>
              <a:t>makes</a:t>
            </a:r>
            <a:r>
              <a:rPr lang="es-ES" sz="3600" dirty="0" smtClean="0"/>
              <a:t> </a:t>
            </a:r>
            <a:r>
              <a:rPr lang="es-ES" sz="3600" dirty="0" err="1" smtClean="0"/>
              <a:t>instrumentation</a:t>
            </a:r>
            <a:r>
              <a:rPr lang="es-ES" sz="3600" dirty="0" smtClean="0"/>
              <a:t> </a:t>
            </a:r>
            <a:r>
              <a:rPr lang="es-ES" sz="3600" dirty="0" err="1" smtClean="0"/>
              <a:t>economical</a:t>
            </a:r>
            <a:r>
              <a:rPr lang="es-ES" sz="3600" dirty="0" smtClean="0"/>
              <a:t> and </a:t>
            </a:r>
            <a:r>
              <a:rPr lang="es-ES" sz="3600" dirty="0" err="1" smtClean="0"/>
              <a:t>user</a:t>
            </a:r>
            <a:r>
              <a:rPr lang="es-ES" sz="3600" dirty="0" smtClean="0"/>
              <a:t>- </a:t>
            </a:r>
            <a:r>
              <a:rPr lang="es-ES" sz="3600" dirty="0" err="1" smtClean="0"/>
              <a:t>friendly</a:t>
            </a:r>
            <a:endParaRPr lang="es-ES" sz="3600" dirty="0" smtClean="0"/>
          </a:p>
          <a:p>
            <a:pPr marL="285750" indent="-285750">
              <a:buFont typeface="Arial" pitchFamily="34" charset="0"/>
              <a:buChar char="•"/>
            </a:pPr>
            <a:r>
              <a:rPr lang="es-ES" sz="3600" dirty="0" err="1" smtClean="0"/>
              <a:t>Discover</a:t>
            </a:r>
            <a:r>
              <a:rPr lang="es-ES" sz="3600" dirty="0" smtClean="0"/>
              <a:t> </a:t>
            </a:r>
            <a:r>
              <a:rPr lang="es-ES" sz="3600" dirty="0" err="1" smtClean="0"/>
              <a:t>Signals</a:t>
            </a:r>
            <a:r>
              <a:rPr lang="es-ES" sz="3600" dirty="0" smtClean="0"/>
              <a:t> </a:t>
            </a:r>
            <a:r>
              <a:rPr lang="es-ES" sz="3600" dirty="0" err="1" smtClean="0"/>
              <a:t>on</a:t>
            </a:r>
            <a:r>
              <a:rPr lang="es-ES" sz="3600" dirty="0" smtClean="0"/>
              <a:t> </a:t>
            </a:r>
            <a:r>
              <a:rPr lang="es-ES" sz="3600" dirty="0" err="1" smtClean="0"/>
              <a:t>Environment</a:t>
            </a:r>
            <a:r>
              <a:rPr lang="es-ES" sz="3600" dirty="0" smtClean="0"/>
              <a:t> – </a:t>
            </a:r>
            <a:r>
              <a:rPr lang="es-ES" sz="3600" dirty="0" err="1" smtClean="0"/>
              <a:t>Spectrum</a:t>
            </a:r>
            <a:r>
              <a:rPr lang="es-ES" sz="3600" dirty="0" smtClean="0"/>
              <a:t> </a:t>
            </a:r>
            <a:r>
              <a:rPr lang="es-ES" sz="3600" dirty="0" err="1" smtClean="0"/>
              <a:t>Analyzer</a:t>
            </a:r>
            <a:endParaRPr lang="es-ES" sz="3600" dirty="0" smtClean="0"/>
          </a:p>
          <a:p>
            <a:pPr marL="285750" indent="-285750">
              <a:buFont typeface="Arial" pitchFamily="34" charset="0"/>
              <a:buChar char="•"/>
            </a:pPr>
            <a:r>
              <a:rPr lang="es-ES" sz="3600" dirty="0" smtClean="0"/>
              <a:t>Felipe and Manuel are </a:t>
            </a:r>
            <a:r>
              <a:rPr lang="es-ES" sz="3600" dirty="0" err="1" smtClean="0"/>
              <a:t>the</a:t>
            </a:r>
            <a:r>
              <a:rPr lang="es-ES" sz="3600" dirty="0" smtClean="0"/>
              <a:t> </a:t>
            </a:r>
            <a:r>
              <a:rPr lang="es-ES" sz="3600" dirty="0" err="1" smtClean="0"/>
              <a:t>best</a:t>
            </a:r>
            <a:endParaRPr lang="es-ES" sz="3600" dirty="0"/>
          </a:p>
        </p:txBody>
      </p:sp>
      <p:sp>
        <p:nvSpPr>
          <p:cNvPr id="2" name="1 CuadroTexto"/>
          <p:cNvSpPr txBox="1"/>
          <p:nvPr/>
        </p:nvSpPr>
        <p:spPr>
          <a:xfrm>
            <a:off x="971600" y="404670"/>
            <a:ext cx="7416824" cy="707886"/>
          </a:xfrm>
          <a:prstGeom prst="rect">
            <a:avLst/>
          </a:prstGeom>
          <a:noFill/>
        </p:spPr>
        <p:txBody>
          <a:bodyPr wrap="square" rtlCol="0">
            <a:spAutoFit/>
          </a:bodyPr>
          <a:lstStyle/>
          <a:p>
            <a:r>
              <a:rPr lang="es-ES" sz="4000" b="1" dirty="0" err="1" smtClean="0">
                <a:solidFill>
                  <a:srgbClr val="000066"/>
                </a:solidFill>
              </a:rPr>
              <a:t>Conclusions</a:t>
            </a:r>
            <a:endParaRPr lang="es-ES" sz="3200" b="1" dirty="0">
              <a:solidFill>
                <a:srgbClr val="000066"/>
              </a:solidFill>
            </a:endParaRPr>
          </a:p>
        </p:txBody>
      </p:sp>
    </p:spTree>
    <p:extLst>
      <p:ext uri="{BB962C8B-B14F-4D97-AF65-F5344CB8AC3E}">
        <p14:creationId xmlns:p14="http://schemas.microsoft.com/office/powerpoint/2010/main" val="15736338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IGEE\Desktop\YP Spain Coordinator\Doc\Social Media\YP Logos\IEEE YP Logo Stacked\IEEE_YPLogo_Stacked_RGB\IEEE_YPLogo_RGB_Stack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908718"/>
            <a:ext cx="8514579" cy="5070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813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IGEE\Documents\Repository\mySlides\2018_04_13-Cartagena_SWYP17_Congress\new_images\IMG_20170916_17323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40069" y="-1133801"/>
            <a:ext cx="10697777" cy="802333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IGEE\Desktop\Imágenes RF-Explorer para portada\Images Presentation RF Explorer\Contac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7048" y="-2849691"/>
            <a:ext cx="13393488" cy="10041008"/>
          </a:xfrm>
          <a:prstGeom prst="rect">
            <a:avLst/>
          </a:prstGeom>
          <a:noFill/>
          <a:extLst>
            <a:ext uri="{909E8E84-426E-40DD-AFC4-6F175D3DCCD1}">
              <a14:hiddenFill xmlns:a14="http://schemas.microsoft.com/office/drawing/2010/main">
                <a:solidFill>
                  <a:srgbClr val="FFFFFF"/>
                </a:solidFill>
              </a14:hiddenFill>
            </a:ext>
          </a:extLst>
        </p:spPr>
      </p:pic>
      <p:sp>
        <p:nvSpPr>
          <p:cNvPr id="5" name="4 Llamada ovalada"/>
          <p:cNvSpPr/>
          <p:nvPr/>
        </p:nvSpPr>
        <p:spPr>
          <a:xfrm>
            <a:off x="6516216" y="261731"/>
            <a:ext cx="2952328" cy="2232248"/>
          </a:xfrm>
          <a:prstGeom prst="wedgeEllipseCallout">
            <a:avLst>
              <a:gd name="adj1" fmla="val -47582"/>
              <a:gd name="adj2" fmla="val 50708"/>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ES"/>
          </a:p>
        </p:txBody>
      </p:sp>
      <p:sp>
        <p:nvSpPr>
          <p:cNvPr id="2" name="1 CuadroTexto"/>
          <p:cNvSpPr txBox="1"/>
          <p:nvPr/>
        </p:nvSpPr>
        <p:spPr>
          <a:xfrm>
            <a:off x="6928238" y="1090177"/>
            <a:ext cx="3600400" cy="646331"/>
          </a:xfrm>
          <a:prstGeom prst="rect">
            <a:avLst/>
          </a:prstGeom>
          <a:noFill/>
        </p:spPr>
        <p:txBody>
          <a:bodyPr wrap="square" rtlCol="0">
            <a:spAutoFit/>
          </a:bodyPr>
          <a:lstStyle/>
          <a:p>
            <a:r>
              <a:rPr lang="es-ES" sz="3600" b="1" dirty="0" smtClean="0">
                <a:solidFill>
                  <a:schemeClr val="bg1"/>
                </a:solidFill>
              </a:rPr>
              <a:t>GRACIAS!!!</a:t>
            </a:r>
            <a:endParaRPr lang="es-ES" sz="3600" b="1" dirty="0">
              <a:solidFill>
                <a:schemeClr val="bg1"/>
              </a:solidFill>
            </a:endParaRPr>
          </a:p>
        </p:txBody>
      </p:sp>
      <p:sp>
        <p:nvSpPr>
          <p:cNvPr id="4" name="3 CuadroTexto"/>
          <p:cNvSpPr txBox="1"/>
          <p:nvPr/>
        </p:nvSpPr>
        <p:spPr>
          <a:xfrm>
            <a:off x="611560" y="539597"/>
            <a:ext cx="4010265" cy="1631216"/>
          </a:xfrm>
          <a:prstGeom prst="rect">
            <a:avLst/>
          </a:prstGeom>
          <a:noFill/>
        </p:spPr>
        <p:txBody>
          <a:bodyPr wrap="none" rtlCol="0">
            <a:spAutoFit/>
          </a:bodyPr>
          <a:lstStyle/>
          <a:p>
            <a:r>
              <a:rPr lang="es-ES" sz="5000" b="1" dirty="0" smtClean="0">
                <a:solidFill>
                  <a:schemeClr val="bg1"/>
                </a:solidFill>
              </a:rPr>
              <a:t>Radio </a:t>
            </a:r>
            <a:r>
              <a:rPr lang="es-ES" sz="5000" b="1" dirty="0" err="1" smtClean="0">
                <a:solidFill>
                  <a:schemeClr val="bg1"/>
                </a:solidFill>
              </a:rPr>
              <a:t>Satellite</a:t>
            </a:r>
            <a:endParaRPr lang="es-ES" sz="5000" b="1" dirty="0" smtClean="0">
              <a:solidFill>
                <a:schemeClr val="bg1"/>
              </a:solidFill>
            </a:endParaRPr>
          </a:p>
          <a:p>
            <a:endParaRPr lang="es-ES" sz="5000" b="1" dirty="0" smtClean="0">
              <a:solidFill>
                <a:schemeClr val="bg1"/>
              </a:solidFill>
            </a:endParaRPr>
          </a:p>
        </p:txBody>
      </p:sp>
    </p:spTree>
    <p:extLst>
      <p:ext uri="{BB962C8B-B14F-4D97-AF65-F5344CB8AC3E}">
        <p14:creationId xmlns:p14="http://schemas.microsoft.com/office/powerpoint/2010/main" val="17951056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normAutofit fontScale="90000"/>
          </a:bodyPr>
          <a:lstStyle/>
          <a:p>
            <a:r>
              <a:rPr lang="es-ES" sz="4000" b="1" dirty="0" err="1">
                <a:solidFill>
                  <a:srgbClr val="000066"/>
                </a:solidFill>
                <a:latin typeface="+mn-lt"/>
                <a:ea typeface="+mn-ea"/>
                <a:cs typeface="+mn-cs"/>
              </a:rPr>
              <a:t>Limited</a:t>
            </a:r>
            <a:r>
              <a:rPr lang="es-ES" sz="4000" b="1" dirty="0">
                <a:solidFill>
                  <a:srgbClr val="000066"/>
                </a:solidFill>
                <a:latin typeface="+mn-lt"/>
                <a:ea typeface="+mn-ea"/>
                <a:cs typeface="+mn-cs"/>
              </a:rPr>
              <a:t> and </a:t>
            </a:r>
            <a:r>
              <a:rPr lang="es-ES" sz="4000" b="1" dirty="0" err="1" smtClean="0">
                <a:solidFill>
                  <a:srgbClr val="000066"/>
                </a:solidFill>
                <a:latin typeface="+mn-lt"/>
                <a:ea typeface="+mn-ea"/>
                <a:cs typeface="+mn-cs"/>
              </a:rPr>
              <a:t>valuable</a:t>
            </a:r>
            <a:r>
              <a:rPr lang="es-ES" sz="4000" b="1" dirty="0" smtClean="0">
                <a:solidFill>
                  <a:srgbClr val="000066"/>
                </a:solidFill>
                <a:latin typeface="+mn-lt"/>
                <a:ea typeface="+mn-ea"/>
                <a:cs typeface="+mn-cs"/>
              </a:rPr>
              <a:t/>
            </a:r>
            <a:br>
              <a:rPr lang="es-ES" sz="4000" b="1" dirty="0" smtClean="0">
                <a:solidFill>
                  <a:srgbClr val="000066"/>
                </a:solidFill>
                <a:latin typeface="+mn-lt"/>
                <a:ea typeface="+mn-ea"/>
                <a:cs typeface="+mn-cs"/>
              </a:rPr>
            </a:br>
            <a:r>
              <a:rPr lang="es-ES" sz="4000" b="1" dirty="0" smtClean="0">
                <a:solidFill>
                  <a:srgbClr val="000066"/>
                </a:solidFill>
                <a:latin typeface="+mn-lt"/>
                <a:ea typeface="+mn-ea"/>
                <a:cs typeface="+mn-cs"/>
              </a:rPr>
              <a:t> </a:t>
            </a:r>
            <a:r>
              <a:rPr lang="es-ES" sz="4000" b="1" dirty="0" err="1">
                <a:solidFill>
                  <a:srgbClr val="000066"/>
                </a:solidFill>
                <a:latin typeface="+mn-lt"/>
                <a:ea typeface="+mn-ea"/>
                <a:cs typeface="+mn-cs"/>
              </a:rPr>
              <a:t>Electromagnetic</a:t>
            </a:r>
            <a:r>
              <a:rPr lang="es-ES" sz="4000" b="1" dirty="0">
                <a:solidFill>
                  <a:srgbClr val="000066"/>
                </a:solidFill>
                <a:latin typeface="+mn-lt"/>
                <a:ea typeface="+mn-ea"/>
                <a:cs typeface="+mn-cs"/>
              </a:rPr>
              <a:t> </a:t>
            </a:r>
            <a:r>
              <a:rPr lang="es-ES" sz="4000" b="1" dirty="0" err="1">
                <a:solidFill>
                  <a:srgbClr val="000066"/>
                </a:solidFill>
                <a:latin typeface="+mn-lt"/>
                <a:ea typeface="+mn-ea"/>
                <a:cs typeface="+mn-cs"/>
              </a:rPr>
              <a:t>Spectrum</a:t>
            </a:r>
            <a:endParaRPr lang="es-ES" sz="4000" b="1" dirty="0">
              <a:solidFill>
                <a:srgbClr val="000066"/>
              </a:solidFill>
              <a:latin typeface="+mn-lt"/>
              <a:ea typeface="+mn-ea"/>
              <a:cs typeface="+mn-cs"/>
            </a:endParaRPr>
          </a:p>
        </p:txBody>
      </p:sp>
      <p:sp>
        <p:nvSpPr>
          <p:cNvPr id="3" name="2 Marcador de contenido"/>
          <p:cNvSpPr>
            <a:spLocks noGrp="1"/>
          </p:cNvSpPr>
          <p:nvPr>
            <p:ph idx="1"/>
          </p:nvPr>
        </p:nvSpPr>
        <p:spPr/>
        <p:txBody>
          <a:bodyPr/>
          <a:lstStyle/>
          <a:p>
            <a:endParaRPr lang="es-E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560" y="1412776"/>
            <a:ext cx="10039350" cy="504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509432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RF </a:t>
            </a:r>
            <a:r>
              <a:rPr lang="es-ES" dirty="0" err="1" smtClean="0"/>
              <a:t>Communications</a:t>
            </a:r>
            <a:r>
              <a:rPr lang="es-ES" dirty="0" smtClean="0"/>
              <a:t> </a:t>
            </a:r>
            <a:r>
              <a:rPr lang="es-ES" dirty="0" err="1" smtClean="0"/>
              <a:t>System</a:t>
            </a:r>
            <a:endParaRPr lang="es-ES" dirty="0"/>
          </a:p>
        </p:txBody>
      </p:sp>
      <p:sp>
        <p:nvSpPr>
          <p:cNvPr id="3" name="2 Marcador de contenido"/>
          <p:cNvSpPr>
            <a:spLocks noGrp="1"/>
          </p:cNvSpPr>
          <p:nvPr>
            <p:ph idx="1"/>
          </p:nvPr>
        </p:nvSpPr>
        <p:spPr/>
        <p:txBody>
          <a:bodyPr/>
          <a:lstStyle/>
          <a:p>
            <a:r>
              <a:rPr lang="es-ES" dirty="0" smtClean="0"/>
              <a:t>Simplex</a:t>
            </a:r>
          </a:p>
          <a:p>
            <a:endParaRPr lang="es-ES" dirty="0" smtClean="0"/>
          </a:p>
          <a:p>
            <a:endParaRPr lang="es-ES" dirty="0" smtClean="0"/>
          </a:p>
          <a:p>
            <a:r>
              <a:rPr lang="es-ES" dirty="0" err="1" smtClean="0"/>
              <a:t>Half</a:t>
            </a:r>
            <a:r>
              <a:rPr lang="es-ES" dirty="0" smtClean="0"/>
              <a:t> </a:t>
            </a:r>
            <a:r>
              <a:rPr lang="es-ES" dirty="0" err="1" smtClean="0"/>
              <a:t>Duplex</a:t>
            </a:r>
            <a:endParaRPr lang="es-ES" dirty="0" smtClean="0"/>
          </a:p>
          <a:p>
            <a:endParaRPr lang="es-ES" dirty="0" smtClean="0"/>
          </a:p>
          <a:p>
            <a:endParaRPr lang="es-ES" dirty="0" smtClean="0"/>
          </a:p>
          <a:p>
            <a:r>
              <a:rPr lang="es-ES" dirty="0" smtClean="0"/>
              <a:t>Full </a:t>
            </a:r>
            <a:r>
              <a:rPr lang="es-ES" dirty="0" err="1" smtClean="0"/>
              <a:t>Duplex</a:t>
            </a:r>
            <a:endParaRPr lang="es-ES" dirty="0"/>
          </a:p>
        </p:txBody>
      </p:sp>
      <p:pic>
        <p:nvPicPr>
          <p:cNvPr id="7170" name="Picture 2" descr="C:\Users\IGEE\Documents\Repository\mySlides\2018_04_13-Cartagena_SWYP17_Congress\new_images\comm-plex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68760"/>
            <a:ext cx="3168352" cy="5333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30501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RF </a:t>
            </a:r>
            <a:r>
              <a:rPr lang="es-ES" dirty="0" err="1" smtClean="0"/>
              <a:t>Communications</a:t>
            </a:r>
            <a:r>
              <a:rPr lang="es-ES" dirty="0" smtClean="0"/>
              <a:t> </a:t>
            </a:r>
            <a:r>
              <a:rPr lang="es-ES" dirty="0" err="1" smtClean="0"/>
              <a:t>System</a:t>
            </a:r>
            <a:endParaRPr lang="es-ES" dirty="0"/>
          </a:p>
        </p:txBody>
      </p:sp>
      <p:sp>
        <p:nvSpPr>
          <p:cNvPr id="3" name="2 Marcador de contenido"/>
          <p:cNvSpPr>
            <a:spLocks noGrp="1"/>
          </p:cNvSpPr>
          <p:nvPr>
            <p:ph idx="1"/>
          </p:nvPr>
        </p:nvSpPr>
        <p:spPr/>
        <p:txBody>
          <a:bodyPr/>
          <a:lstStyle/>
          <a:p>
            <a:pPr marL="0" indent="0">
              <a:buNone/>
            </a:pPr>
            <a:endParaRPr lang="es-ES" dirty="0"/>
          </a:p>
        </p:txBody>
      </p:sp>
      <p:pic>
        <p:nvPicPr>
          <p:cNvPr id="3074" name="Picture 2" descr="C:\Users\IGEE\Documents\Repository\mySlides\2018_04_13-Cartagena_SWYP17_Congress\new_images\uplink.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640" y="1268760"/>
            <a:ext cx="6192688" cy="5944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45462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245976"/>
            <a:ext cx="8229600" cy="1200329"/>
          </a:xfrm>
          <a:noFill/>
        </p:spPr>
        <p:txBody>
          <a:bodyPr wrap="square" rtlCol="0">
            <a:spAutoFit/>
          </a:bodyPr>
          <a:lstStyle/>
          <a:p>
            <a:pPr algn="l"/>
            <a:r>
              <a:rPr lang="es-ES" sz="3600" b="1" dirty="0" smtClean="0">
                <a:solidFill>
                  <a:srgbClr val="000066"/>
                </a:solidFill>
                <a:latin typeface="+mn-lt"/>
                <a:ea typeface="+mn-ea"/>
                <a:cs typeface="+mn-cs"/>
              </a:rPr>
              <a:t>Demo 1 – </a:t>
            </a:r>
            <a:br>
              <a:rPr lang="es-ES" sz="3600" b="1" dirty="0" smtClean="0">
                <a:solidFill>
                  <a:srgbClr val="000066"/>
                </a:solidFill>
                <a:latin typeface="+mn-lt"/>
                <a:ea typeface="+mn-ea"/>
                <a:cs typeface="+mn-cs"/>
              </a:rPr>
            </a:br>
            <a:r>
              <a:rPr lang="es-ES" sz="3600" b="1" dirty="0" smtClean="0">
                <a:solidFill>
                  <a:srgbClr val="000066"/>
                </a:solidFill>
                <a:latin typeface="+mn-lt"/>
                <a:ea typeface="+mn-ea"/>
                <a:cs typeface="+mn-cs"/>
              </a:rPr>
              <a:t>Portable </a:t>
            </a:r>
            <a:r>
              <a:rPr lang="es-ES" sz="3600" b="1" dirty="0" err="1" smtClean="0">
                <a:solidFill>
                  <a:srgbClr val="000066"/>
                </a:solidFill>
                <a:latin typeface="+mn-lt"/>
                <a:ea typeface="+mn-ea"/>
                <a:cs typeface="+mn-cs"/>
              </a:rPr>
              <a:t>detec</a:t>
            </a:r>
            <a:r>
              <a:rPr lang="es-ES" sz="3600" b="1" dirty="0" smtClean="0">
                <a:solidFill>
                  <a:srgbClr val="000066"/>
                </a:solidFill>
                <a:latin typeface="+mn-lt"/>
                <a:ea typeface="+mn-ea"/>
                <a:cs typeface="+mn-cs"/>
              </a:rPr>
              <a:t> </a:t>
            </a:r>
            <a:r>
              <a:rPr lang="es-ES" sz="3600" b="1" dirty="0" err="1" smtClean="0">
                <a:solidFill>
                  <a:srgbClr val="000066"/>
                </a:solidFill>
                <a:latin typeface="+mn-lt"/>
                <a:ea typeface="+mn-ea"/>
                <a:cs typeface="+mn-cs"/>
              </a:rPr>
              <a:t>mobile</a:t>
            </a:r>
            <a:r>
              <a:rPr lang="es-ES" sz="3600" b="1" dirty="0" smtClean="0">
                <a:solidFill>
                  <a:srgbClr val="000066"/>
                </a:solidFill>
                <a:latin typeface="+mn-lt"/>
                <a:ea typeface="+mn-ea"/>
                <a:cs typeface="+mn-cs"/>
              </a:rPr>
              <a:t> </a:t>
            </a:r>
            <a:r>
              <a:rPr lang="es-ES" sz="3600" b="1" dirty="0" err="1" smtClean="0">
                <a:solidFill>
                  <a:srgbClr val="000066"/>
                </a:solidFill>
                <a:latin typeface="+mn-lt"/>
                <a:ea typeface="+mn-ea"/>
                <a:cs typeface="+mn-cs"/>
              </a:rPr>
              <a:t>phone</a:t>
            </a:r>
            <a:endParaRPr lang="es-ES" sz="3600" b="1" dirty="0">
              <a:solidFill>
                <a:srgbClr val="000066"/>
              </a:solidFill>
              <a:latin typeface="+mn-lt"/>
              <a:ea typeface="+mn-ea"/>
              <a:cs typeface="+mn-cs"/>
            </a:endParaRPr>
          </a:p>
        </p:txBody>
      </p:sp>
      <p:pic>
        <p:nvPicPr>
          <p:cNvPr id="11266" name="Picture 2" descr="C:\Users\IGEE\Documents\Repository\mySlides\2018_04_13-Cartagena_SWYP17_Congress\new_images\RFE_IOT_DUE_small_wh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558878"/>
            <a:ext cx="3507337" cy="276540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C:\Users\IGEE\Documents\Repository\mySlides\2018_04_13-Cartagena_SWYP17_Congress\new_images\RFExplorer_3GP_IOT_Arduin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38128" y="1939046"/>
            <a:ext cx="4396062" cy="4005064"/>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IGEE\Documents\Repository\mySlides\2018_04_13-Cartagena_SWYP17_Congress\new_images\Open-source-hardware-logo.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404664"/>
            <a:ext cx="1507542" cy="1584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5287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IGEE\Documents\Repository\mySlides\2018_04_13-Cartagena_SWYP17_Congress\new_images\keen-amateur-satellite-operator-hope-km4ip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35" y="-1"/>
            <a:ext cx="9177436" cy="6883077"/>
          </a:xfrm>
          <a:prstGeom prst="rect">
            <a:avLst/>
          </a:prstGeom>
          <a:noFill/>
          <a:extLst>
            <a:ext uri="{909E8E84-426E-40DD-AFC4-6F175D3DCCD1}">
              <a14:hiddenFill xmlns:a14="http://schemas.microsoft.com/office/drawing/2010/main">
                <a:solidFill>
                  <a:srgbClr val="FFFFFF"/>
                </a:solidFill>
              </a14:hiddenFill>
            </a:ext>
          </a:extLst>
        </p:spPr>
      </p:pic>
      <p:sp>
        <p:nvSpPr>
          <p:cNvPr id="5" name="4 CuadroTexto"/>
          <p:cNvSpPr txBox="1"/>
          <p:nvPr/>
        </p:nvSpPr>
        <p:spPr>
          <a:xfrm>
            <a:off x="3851920" y="4653136"/>
            <a:ext cx="5292080" cy="1938992"/>
          </a:xfrm>
          <a:prstGeom prst="rect">
            <a:avLst/>
          </a:prstGeom>
          <a:noFill/>
        </p:spPr>
        <p:txBody>
          <a:bodyPr wrap="square" rtlCol="0">
            <a:spAutoFit/>
          </a:bodyPr>
          <a:lstStyle/>
          <a:p>
            <a:pPr algn="ctr"/>
            <a:r>
              <a:rPr lang="es-ES" sz="4000" b="1" dirty="0">
                <a:latin typeface="+mj-lt"/>
                <a:ea typeface="Verdana" panose="020B0604030504040204" pitchFamily="34" charset="0"/>
                <a:cs typeface="Verdana" panose="020B0604030504040204" pitchFamily="34" charset="0"/>
              </a:rPr>
              <a:t>Amateur </a:t>
            </a:r>
            <a:r>
              <a:rPr lang="es-ES" sz="4000" b="1" dirty="0" err="1" smtClean="0">
                <a:latin typeface="+mj-lt"/>
                <a:ea typeface="Verdana" panose="020B0604030504040204" pitchFamily="34" charset="0"/>
                <a:cs typeface="Verdana" panose="020B0604030504040204" pitchFamily="34" charset="0"/>
              </a:rPr>
              <a:t>Satellite</a:t>
            </a:r>
            <a:r>
              <a:rPr lang="es-ES" sz="4000" b="1" dirty="0" smtClean="0">
                <a:latin typeface="+mj-lt"/>
                <a:ea typeface="Verdana" panose="020B0604030504040204" pitchFamily="34" charset="0"/>
                <a:cs typeface="Verdana" panose="020B0604030504040204" pitchFamily="34" charset="0"/>
              </a:rPr>
              <a:t> </a:t>
            </a:r>
          </a:p>
          <a:p>
            <a:pPr algn="ctr"/>
            <a:r>
              <a:rPr lang="es-ES" sz="4000" b="1" dirty="0" err="1" smtClean="0">
                <a:latin typeface="+mj-lt"/>
                <a:ea typeface="Verdana" panose="020B0604030504040204" pitchFamily="34" charset="0"/>
                <a:cs typeface="Verdana" panose="020B0604030504040204" pitchFamily="34" charset="0"/>
              </a:rPr>
              <a:t>Operator</a:t>
            </a:r>
            <a:endParaRPr lang="es-ES" sz="4000" b="1" dirty="0" smtClean="0">
              <a:latin typeface="+mj-lt"/>
              <a:ea typeface="Verdana" panose="020B0604030504040204" pitchFamily="34" charset="0"/>
              <a:cs typeface="Verdana" panose="020B0604030504040204" pitchFamily="34" charset="0"/>
            </a:endParaRPr>
          </a:p>
          <a:p>
            <a:pPr algn="ctr"/>
            <a:r>
              <a:rPr lang="es-ES" sz="4000" b="1" dirty="0" smtClean="0">
                <a:latin typeface="+mj-lt"/>
                <a:ea typeface="Verdana" panose="020B0604030504040204" pitchFamily="34" charset="0"/>
                <a:cs typeface="Verdana" panose="020B0604030504040204" pitchFamily="34" charset="0"/>
              </a:rPr>
              <a:t> </a:t>
            </a:r>
            <a:r>
              <a:rPr lang="es-ES" sz="4000" b="1" dirty="0">
                <a:latin typeface="+mj-lt"/>
                <a:ea typeface="Verdana" panose="020B0604030504040204" pitchFamily="34" charset="0"/>
                <a:cs typeface="Verdana" panose="020B0604030504040204" pitchFamily="34" charset="0"/>
              </a:rPr>
              <a:t>Hope KM4IPF</a:t>
            </a:r>
          </a:p>
        </p:txBody>
      </p:sp>
    </p:spTree>
    <p:extLst>
      <p:ext uri="{BB962C8B-B14F-4D97-AF65-F5344CB8AC3E}">
        <p14:creationId xmlns:p14="http://schemas.microsoft.com/office/powerpoint/2010/main" val="54512650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icin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icin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icin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3703</TotalTime>
  <Words>2195</Words>
  <Application>Microsoft Office PowerPoint</Application>
  <PresentationFormat>Presentación en pantalla (4:3)</PresentationFormat>
  <Paragraphs>226</Paragraphs>
  <Slides>45</Slides>
  <Notes>24</Notes>
  <HiddenSlides>0</HiddenSlides>
  <MMClips>0</MMClips>
  <ScaleCrop>false</ScaleCrop>
  <HeadingPairs>
    <vt:vector size="4" baseType="variant">
      <vt:variant>
        <vt:lpstr>Tema</vt:lpstr>
      </vt:variant>
      <vt:variant>
        <vt:i4>1</vt:i4>
      </vt:variant>
      <vt:variant>
        <vt:lpstr>Títulos de diapositiva</vt:lpstr>
      </vt:variant>
      <vt:variant>
        <vt:i4>45</vt:i4>
      </vt:variant>
    </vt:vector>
  </HeadingPairs>
  <TitlesOfParts>
    <vt:vector size="46" baseType="lpstr">
      <vt:lpstr>Tema de Office</vt:lpstr>
      <vt:lpstr>Presentación de PowerPoint</vt:lpstr>
      <vt:lpstr>Presentación de PowerPoint</vt:lpstr>
      <vt:lpstr>Presentación de PowerPoint</vt:lpstr>
      <vt:lpstr>It so easy</vt:lpstr>
      <vt:lpstr>Limited and valuable  Electromagnetic Spectrum</vt:lpstr>
      <vt:lpstr>RF Communications System</vt:lpstr>
      <vt:lpstr>RF Communications System</vt:lpstr>
      <vt:lpstr>Demo 1 –  Portable detec mobile phone</vt:lpstr>
      <vt:lpstr>Presentación de PowerPoint</vt:lpstr>
      <vt:lpstr>Presentación de PowerPoint</vt:lpstr>
      <vt:lpstr>Presentación de PowerPoint</vt:lpstr>
      <vt:lpstr>Antennas</vt:lpstr>
      <vt:lpstr>Presentación de PowerPoint</vt:lpstr>
      <vt:lpstr>Presentación de PowerPoint</vt:lpstr>
      <vt:lpstr>Presentación de PowerPoint</vt:lpstr>
      <vt:lpstr>Presentación de PowerPoint</vt:lpstr>
      <vt:lpstr>Presentación de PowerPoint</vt:lpstr>
      <vt:lpstr>Spectrum Analyzer Screen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Demo 2 - Arduino Decode ASK RF</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IGEE</dc:creator>
  <cp:lastModifiedBy>IGEE</cp:lastModifiedBy>
  <cp:revision>177</cp:revision>
  <dcterms:created xsi:type="dcterms:W3CDTF">2013-05-12T16:12:34Z</dcterms:created>
  <dcterms:modified xsi:type="dcterms:W3CDTF">2020-04-05T16:26:12Z</dcterms:modified>
</cp:coreProperties>
</file>